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50" r:id="rId3"/>
    <p:sldMasterId id="2147483658" r:id="rId4"/>
    <p:sldMasterId id="2147483652" r:id="rId5"/>
    <p:sldMasterId id="2147483660" r:id="rId6"/>
    <p:sldMasterId id="2147483654" r:id="rId7"/>
    <p:sldMasterId id="2147483662" r:id="rId8"/>
  </p:sldMasterIdLst>
  <p:notesMasterIdLst>
    <p:notesMasterId r:id="rId33"/>
  </p:notesMasterIdLst>
  <p:sldIdLst>
    <p:sldId id="260" r:id="rId9"/>
    <p:sldId id="314" r:id="rId10"/>
    <p:sldId id="262" r:id="rId11"/>
    <p:sldId id="264" r:id="rId12"/>
    <p:sldId id="266" r:id="rId13"/>
    <p:sldId id="300" r:id="rId14"/>
    <p:sldId id="297" r:id="rId15"/>
    <p:sldId id="301" r:id="rId16"/>
    <p:sldId id="296" r:id="rId17"/>
    <p:sldId id="308" r:id="rId18"/>
    <p:sldId id="315" r:id="rId19"/>
    <p:sldId id="265" r:id="rId20"/>
    <p:sldId id="306" r:id="rId21"/>
    <p:sldId id="270" r:id="rId22"/>
    <p:sldId id="268" r:id="rId23"/>
    <p:sldId id="316" r:id="rId24"/>
    <p:sldId id="313" r:id="rId25"/>
    <p:sldId id="309" r:id="rId26"/>
    <p:sldId id="310" r:id="rId27"/>
    <p:sldId id="311" r:id="rId28"/>
    <p:sldId id="312" r:id="rId29"/>
    <p:sldId id="295" r:id="rId30"/>
    <p:sldId id="307" r:id="rId31"/>
    <p:sldId id="275" r:id="rId3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Flågan" initials="LF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38" autoAdjust="0"/>
    <p:restoredTop sz="76109" autoAdjust="0"/>
  </p:normalViewPr>
  <p:slideViewPr>
    <p:cSldViewPr snapToGrid="0" snapToObjects="1">
      <p:cViewPr>
        <p:scale>
          <a:sx n="100" d="100"/>
          <a:sy n="100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56F7AB9-1337-4552-9798-1E49A02430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89A07-AF1B-4A64-82FD-64759D241E7C}" type="slidenum">
              <a:rPr lang="nb-NO"/>
              <a:pPr/>
              <a:t>1</a:t>
            </a:fld>
            <a:endParaRPr lang="nb-NO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Øystein</a:t>
            </a:r>
          </a:p>
          <a:p>
            <a:endParaRPr lang="en-US" dirty="0" smtClean="0"/>
          </a:p>
          <a:p>
            <a:r>
              <a:rPr lang="en-US" dirty="0" err="1" smtClean="0"/>
              <a:t>Hvorfor</a:t>
            </a:r>
            <a:r>
              <a:rPr lang="en-US" dirty="0" smtClean="0"/>
              <a:t> </a:t>
            </a:r>
            <a:r>
              <a:rPr lang="en-US" dirty="0" err="1" smtClean="0"/>
              <a:t>menneskelige</a:t>
            </a:r>
            <a:r>
              <a:rPr lang="en-US" dirty="0" smtClean="0"/>
              <a:t> actors?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prosessautomatisering</a:t>
            </a:r>
            <a:r>
              <a:rPr lang="en-US" dirty="0" smtClean="0"/>
              <a:t> </a:t>
            </a:r>
            <a:r>
              <a:rPr lang="en-US" dirty="0" err="1" smtClean="0"/>
              <a:t>kjenner</a:t>
            </a:r>
            <a:r>
              <a:rPr lang="en-US" dirty="0" smtClean="0"/>
              <a:t> man </a:t>
            </a:r>
            <a:r>
              <a:rPr lang="en-US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</a:t>
            </a:r>
            <a:r>
              <a:rPr lang="en-US" dirty="0" err="1" smtClean="0"/>
              <a:t>runnlag</a:t>
            </a:r>
            <a:r>
              <a:rPr lang="en-US" dirty="0" smtClean="0"/>
              <a:t> for </a:t>
            </a:r>
            <a:r>
              <a:rPr lang="en-US" dirty="0" err="1" smtClean="0"/>
              <a:t>automatisering</a:t>
            </a:r>
            <a:r>
              <a:rPr lang="en-US" dirty="0" smtClean="0"/>
              <a:t> (</a:t>
            </a:r>
            <a:r>
              <a:rPr lang="en-US" dirty="0" err="1" smtClean="0"/>
              <a:t>hvor</a:t>
            </a:r>
            <a:r>
              <a:rPr lang="en-US" dirty="0" smtClean="0"/>
              <a:t> </a:t>
            </a:r>
            <a:r>
              <a:rPr lang="en-US" dirty="0" err="1" smtClean="0"/>
              <a:t>mye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tar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før</a:t>
            </a:r>
            <a:r>
              <a:rPr lang="en-US" dirty="0" smtClean="0"/>
              <a:t> en </a:t>
            </a:r>
            <a:r>
              <a:rPr lang="en-US" dirty="0" err="1" smtClean="0"/>
              <a:t>oppgave</a:t>
            </a:r>
            <a:r>
              <a:rPr lang="en-US" dirty="0" smtClean="0"/>
              <a:t> </a:t>
            </a:r>
            <a:r>
              <a:rPr lang="en-US" dirty="0" err="1" smtClean="0"/>
              <a:t>påbegynnes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hvor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tar </a:t>
            </a:r>
            <a:r>
              <a:rPr lang="en-US" dirty="0" err="1" smtClean="0"/>
              <a:t>oppgaven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Mechanical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turk</a:t>
            </a:r>
            <a:r>
              <a:rPr lang="en-US" baseline="0" dirty="0" smtClean="0"/>
              <a:t> http://en.wikipedia.org/wiki/Amazon_Mechanical_Turk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F2272-D916-4350-8EFE-D56011A5E4E9}" type="slidenum">
              <a:rPr lang="nb-NO"/>
              <a:pPr/>
              <a:t>12</a:t>
            </a:fld>
            <a:endParaRPr lang="nb-NO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Øystein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Forretningstermer i flytboksene</a:t>
            </a:r>
          </a:p>
          <a:p>
            <a:pPr eaLnBrk="1" hangingPunct="1"/>
            <a:r>
              <a:rPr lang="nb-NO" dirty="0" smtClean="0"/>
              <a:t>K2 </a:t>
            </a:r>
            <a:r>
              <a:rPr lang="nb-NO" dirty="0" err="1" smtClean="0"/>
              <a:t>Workspacet</a:t>
            </a:r>
            <a:r>
              <a:rPr lang="nb-NO" dirty="0" smtClean="0"/>
              <a:t> er tilgjengelig for </a:t>
            </a:r>
            <a:r>
              <a:rPr lang="nb-NO" dirty="0" err="1" smtClean="0"/>
              <a:t>adminsitratorer</a:t>
            </a:r>
            <a:r>
              <a:rPr lang="nb-NO" dirty="0" smtClean="0"/>
              <a:t> og sluttbrukere</a:t>
            </a:r>
          </a:p>
          <a:p>
            <a:pPr eaLnBrk="1" hangingPunct="1"/>
            <a:r>
              <a:rPr lang="nb-NO" dirty="0" smtClean="0"/>
              <a:t>K2 </a:t>
            </a:r>
            <a:r>
              <a:rPr lang="nb-NO" dirty="0" err="1" smtClean="0"/>
              <a:t>Workspace</a:t>
            </a:r>
            <a:r>
              <a:rPr lang="nb-NO" dirty="0" smtClean="0"/>
              <a:t> gir grunnlagsdata for rapportering på business </a:t>
            </a:r>
            <a:r>
              <a:rPr lang="nb-NO" dirty="0" err="1" smtClean="0"/>
              <a:t>performance</a:t>
            </a:r>
            <a:r>
              <a:rPr lang="nb-NO" dirty="0" smtClean="0"/>
              <a:t> 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Øystein</a:t>
            </a:r>
          </a:p>
          <a:p>
            <a:endParaRPr lang="en-US" dirty="0" smtClean="0"/>
          </a:p>
          <a:p>
            <a:r>
              <a:rPr lang="en-US" dirty="0" smtClean="0"/>
              <a:t>H2A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konsumenten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CS/ACS 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Eksempel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autmatisering</a:t>
            </a:r>
            <a:r>
              <a:rPr lang="en-US" baseline="0" dirty="0" smtClean="0"/>
              <a:t>:</a:t>
            </a:r>
          </a:p>
          <a:p>
            <a:pPr lvl="1">
              <a:buFontTx/>
              <a:buChar char="-"/>
            </a:pPr>
            <a:r>
              <a:rPr lang="en-US" baseline="0" dirty="0" err="1" smtClean="0"/>
              <a:t>Fakturaplan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produsert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en ACS</a:t>
            </a:r>
          </a:p>
          <a:p>
            <a:pPr lvl="1">
              <a:buFontTx/>
              <a:buChar char="-"/>
            </a:pPr>
            <a:r>
              <a:rPr lang="en-US" baseline="0" dirty="0" err="1" smtClean="0"/>
              <a:t>Fakturaplan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Godkjennes</a:t>
            </a:r>
            <a:r>
              <a:rPr lang="en-US" baseline="0" dirty="0" smtClean="0"/>
              <a:t> I en H2A </a:t>
            </a:r>
            <a:r>
              <a:rPr lang="en-US" baseline="0" dirty="0" err="1" smtClean="0"/>
              <a:t>tjeneste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menneskelig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aktør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err="1" smtClean="0"/>
              <a:t>Dersom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forretningsregler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dekker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tenkelig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utenkelig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avvik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behovet</a:t>
            </a:r>
            <a:r>
              <a:rPr lang="en-US" baseline="0" dirty="0" smtClean="0"/>
              <a:t> for H2A </a:t>
            </a:r>
            <a:r>
              <a:rPr lang="en-US" baseline="0" dirty="0" err="1" smtClean="0"/>
              <a:t>tjenesten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bortfalle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prosesseringen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gjøres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maskinelt</a:t>
            </a:r>
            <a:r>
              <a:rPr lang="en-US" baseline="0" dirty="0" smtClean="0"/>
              <a:t>”</a:t>
            </a:r>
          </a:p>
          <a:p>
            <a:pPr lvl="1">
              <a:buFontTx/>
              <a:buChar char="-"/>
            </a:pPr>
            <a:endParaRPr lang="en-US" baseline="0" dirty="0" smtClean="0"/>
          </a:p>
          <a:p>
            <a:pPr lvl="0">
              <a:buFontTx/>
              <a:buChar char="-"/>
            </a:pPr>
            <a:r>
              <a:rPr lang="en-US" baseline="0" dirty="0" err="1" smtClean="0"/>
              <a:t>Mennesket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tjeneste</a:t>
            </a:r>
            <a:r>
              <a:rPr lang="en-US" baseline="0" dirty="0" smtClean="0"/>
              <a:t>: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Du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gjøre</a:t>
            </a:r>
            <a:r>
              <a:rPr lang="en-US" baseline="0" dirty="0" smtClean="0"/>
              <a:t> en ting (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gangen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gjøres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godt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smtClean="0"/>
              <a:t>Du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feile</a:t>
            </a:r>
            <a:r>
              <a:rPr lang="en-US" baseline="0" dirty="0" smtClean="0"/>
              <a:t>, men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gjør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utfør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håndterbar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måte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smtClean="0"/>
              <a:t>Du </a:t>
            </a:r>
            <a:r>
              <a:rPr lang="en-US" baseline="0" dirty="0" err="1" smtClean="0"/>
              <a:t>bør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endringsdyktig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smtClean="0"/>
              <a:t>Du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tilby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fantastisk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C9586-65BE-46EA-A136-4940E332FED2}" type="slidenum">
              <a:rPr lang="nb-NO"/>
              <a:pPr/>
              <a:t>14</a:t>
            </a:fld>
            <a:endParaRPr lang="nb-NO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Øystein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86429-E92B-4E3D-81E6-D31726F5BF9B}" type="slidenum">
              <a:rPr lang="nb-NO"/>
              <a:pPr/>
              <a:t>15</a:t>
            </a:fld>
            <a:endParaRPr lang="nb-NO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Øystein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Arbeidsflate for operatører tilpasset hver enkelt kontraktstype</a:t>
            </a:r>
          </a:p>
          <a:p>
            <a:pPr eaLnBrk="1" hangingPunct="1"/>
            <a:r>
              <a:rPr lang="nb-NO" dirty="0" smtClean="0"/>
              <a:t>Nøkkeldata fra </a:t>
            </a:r>
            <a:r>
              <a:rPr lang="nb-NO" dirty="0" err="1" smtClean="0"/>
              <a:t>Fixture</a:t>
            </a:r>
            <a:r>
              <a:rPr lang="nb-NO" dirty="0" smtClean="0"/>
              <a:t> tjenesten og Account tjenesten</a:t>
            </a:r>
          </a:p>
          <a:p>
            <a:pPr eaLnBrk="1" hangingPunct="1"/>
            <a:r>
              <a:rPr lang="nb-NO" dirty="0" smtClean="0"/>
              <a:t>Kontaktdata fra CRM via Account tjenesten</a:t>
            </a:r>
          </a:p>
          <a:p>
            <a:pPr eaLnBrk="1" hangingPunct="1"/>
            <a:r>
              <a:rPr lang="nb-NO" dirty="0" smtClean="0"/>
              <a:t>Tilgang til å starte forretningsprosesser</a:t>
            </a:r>
          </a:p>
          <a:p>
            <a:pPr eaLnBrk="1" hangingPunct="1"/>
            <a:r>
              <a:rPr lang="nb-NO" dirty="0" smtClean="0"/>
              <a:t>Tilgang til BI rapporter </a:t>
            </a:r>
          </a:p>
          <a:p>
            <a:pPr eaLnBrk="1" hangingPunct="1"/>
            <a:r>
              <a:rPr lang="nb-NO" dirty="0" smtClean="0"/>
              <a:t>Bruk av standard SharePoint for dokumenter og lister</a:t>
            </a:r>
          </a:p>
          <a:p>
            <a:pPr eaLnBrk="1" hangingPunct="1"/>
            <a:r>
              <a:rPr lang="nb-NO" dirty="0" smtClean="0"/>
              <a:t>Lagring av </a:t>
            </a:r>
            <a:r>
              <a:rPr lang="nb-NO" dirty="0" err="1" smtClean="0"/>
              <a:t>epost</a:t>
            </a:r>
            <a:r>
              <a:rPr lang="nb-NO" dirty="0" smtClean="0"/>
              <a:t> i </a:t>
            </a:r>
            <a:r>
              <a:rPr lang="nb-NO" dirty="0" err="1" smtClean="0"/>
              <a:t>sharepoint</a:t>
            </a:r>
            <a:endParaRPr lang="nb-NO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Eksempel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Mturk</a:t>
            </a:r>
            <a:r>
              <a:rPr lang="en-US" dirty="0" smtClean="0"/>
              <a:t> </a:t>
            </a:r>
            <a:r>
              <a:rPr lang="en-US" dirty="0" err="1" smtClean="0"/>
              <a:t>oppgave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err="1" smtClean="0"/>
              <a:t>Velg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blant</a:t>
            </a:r>
            <a:r>
              <a:rPr lang="en-US" dirty="0" smtClean="0"/>
              <a:t> </a:t>
            </a:r>
            <a:r>
              <a:rPr lang="en-US" dirty="0" err="1" smtClean="0"/>
              <a:t>flere</a:t>
            </a:r>
            <a:r>
              <a:rPr lang="en-US" dirty="0" smtClean="0"/>
              <a:t> </a:t>
            </a:r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</a:t>
            </a:r>
            <a:r>
              <a:rPr lang="en-US" dirty="0" err="1" smtClean="0"/>
              <a:t>motiv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kunne</a:t>
            </a:r>
            <a:r>
              <a:rPr lang="en-US" dirty="0" smtClean="0"/>
              <a:t> </a:t>
            </a:r>
            <a:r>
              <a:rPr lang="en-US" dirty="0" err="1" smtClean="0"/>
              <a:t>vært</a:t>
            </a:r>
            <a:r>
              <a:rPr lang="en-US" dirty="0" smtClean="0"/>
              <a:t> en </a:t>
            </a:r>
            <a:r>
              <a:rPr lang="en-US" dirty="0" err="1" smtClean="0"/>
              <a:t>Mturk</a:t>
            </a:r>
            <a:r>
              <a:rPr lang="en-US" dirty="0" smtClean="0"/>
              <a:t> </a:t>
            </a:r>
            <a:r>
              <a:rPr lang="en-US" dirty="0" err="1" smtClean="0"/>
              <a:t>oppgave</a:t>
            </a:r>
            <a:r>
              <a:rPr lang="en-US" dirty="0" smtClean="0"/>
              <a:t>: </a:t>
            </a:r>
            <a:r>
              <a:rPr lang="en-US" dirty="0" err="1" smtClean="0"/>
              <a:t>Strukturering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ustrukturerte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nødvendig</a:t>
            </a:r>
            <a:r>
              <a:rPr lang="en-US" baseline="0" dirty="0" smtClean="0"/>
              <a:t> for å </a:t>
            </a:r>
            <a:r>
              <a:rPr lang="en-US" baseline="0" dirty="0" err="1" smtClean="0"/>
              <a:t>få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karakteristika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rundt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Verft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Øystein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AF1E7-3799-4070-A771-555CD77CBE8E}" type="slidenum">
              <a:rPr lang="nb-NO"/>
              <a:pPr/>
              <a:t>3</a:t>
            </a:fld>
            <a:endParaRPr lang="nb-NO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Øystein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Øystein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Øystein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Øystein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163CF-090C-47E0-92ED-DD5827127E8B}" type="slidenum">
              <a:rPr lang="nb-NO"/>
              <a:pPr/>
              <a:t>4</a:t>
            </a:fld>
            <a:endParaRPr 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Øystein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DA9E3-3550-4A1C-88FC-F77B49300EAB}" type="slidenum">
              <a:rPr lang="nb-NO"/>
              <a:pPr/>
              <a:t>5</a:t>
            </a:fld>
            <a:endParaRPr lang="nb-NO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Olle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Olle</a:t>
            </a:r>
          </a:p>
          <a:p>
            <a:endParaRPr lang="en-US" dirty="0" smtClean="0"/>
          </a:p>
          <a:p>
            <a:r>
              <a:rPr lang="en-US" dirty="0" err="1" smtClean="0"/>
              <a:t>Typiske</a:t>
            </a:r>
            <a:r>
              <a:rPr lang="en-US" baseline="0" dirty="0" smtClean="0"/>
              <a:t> Core Services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skipsmegling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ansvaret</a:t>
            </a:r>
            <a:r>
              <a:rPr lang="en-US" baseline="0" dirty="0" smtClean="0"/>
              <a:t> for sine </a:t>
            </a:r>
            <a:r>
              <a:rPr lang="en-US" baseline="0" dirty="0" err="1" smtClean="0"/>
              <a:t>respektive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objekter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Eksempel</a:t>
            </a:r>
            <a:r>
              <a:rPr lang="en-US" baseline="0" dirty="0" smtClean="0"/>
              <a:t> Account: </a:t>
            </a:r>
            <a:r>
              <a:rPr lang="en-US" baseline="0" dirty="0" err="1" smtClean="0"/>
              <a:t>Henter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sentrale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verdier</a:t>
            </a:r>
            <a:r>
              <a:rPr lang="en-US" baseline="0" dirty="0" smtClean="0"/>
              <a:t> fra CRM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regnskapssystem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Vessel: </a:t>
            </a:r>
            <a:r>
              <a:rPr lang="en-US" baseline="0" dirty="0" err="1" smtClean="0"/>
              <a:t>Henter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skipsdata</a:t>
            </a:r>
            <a:r>
              <a:rPr lang="en-US" baseline="0" dirty="0" smtClean="0"/>
              <a:t> fra </a:t>
            </a:r>
            <a:r>
              <a:rPr lang="en-US" baseline="0" dirty="0" err="1" smtClean="0"/>
              <a:t>ekstern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kilde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AxsMarine</a:t>
            </a:r>
            <a:r>
              <a:rPr lang="en-US" baseline="0" dirty="0" smtClean="0"/>
              <a:t> SAAS provider for shipping)</a:t>
            </a:r>
          </a:p>
          <a:p>
            <a:pPr>
              <a:buFontTx/>
              <a:buChar char="-"/>
            </a:pPr>
            <a:r>
              <a:rPr lang="en-US" baseline="0" dirty="0" smtClean="0"/>
              <a:t>Kan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interne data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eksterne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kilder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domeneobjektet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uavhengig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kilden</a:t>
            </a: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err="1" smtClean="0"/>
              <a:t>FixturePersistence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Komplekst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domeobjekt</a:t>
            </a:r>
            <a:r>
              <a:rPr lang="en-US" baseline="0" dirty="0" smtClean="0"/>
              <a:t> mange </a:t>
            </a:r>
            <a:r>
              <a:rPr lang="en-US" baseline="0" dirty="0" err="1" smtClean="0"/>
              <a:t>ulike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slutningstyper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kontraktsformer</a:t>
            </a:r>
            <a:r>
              <a:rPr lang="en-US" baseline="0" dirty="0" smtClean="0"/>
              <a:t>. </a:t>
            </a:r>
          </a:p>
          <a:p>
            <a:pPr>
              <a:buFontTx/>
              <a:buNone/>
            </a:pPr>
            <a:r>
              <a:rPr lang="en-US" baseline="0" dirty="0" smtClean="0"/>
              <a:t>-</a:t>
            </a:r>
            <a:r>
              <a:rPr lang="en-US" baseline="0" dirty="0" err="1" smtClean="0"/>
              <a:t>Oppdater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egen</a:t>
            </a:r>
            <a:r>
              <a:rPr lang="en-US" baseline="0" dirty="0" smtClean="0"/>
              <a:t> database med </a:t>
            </a:r>
            <a:r>
              <a:rPr lang="en-US" baseline="0" dirty="0" err="1" smtClean="0"/>
              <a:t>innhold</a:t>
            </a:r>
            <a:r>
              <a:rPr lang="en-US" baseline="0" dirty="0" smtClean="0"/>
              <a:t>, men </a:t>
            </a:r>
            <a:r>
              <a:rPr lang="en-US" baseline="0" dirty="0" err="1" smtClean="0"/>
              <a:t>supplerer</a:t>
            </a:r>
            <a:r>
              <a:rPr lang="en-US" baseline="0" dirty="0" smtClean="0"/>
              <a:t> CRM (</a:t>
            </a:r>
            <a:r>
              <a:rPr lang="en-US" baseline="0" dirty="0" err="1" smtClean="0"/>
              <a:t>Salgssystem</a:t>
            </a:r>
            <a:r>
              <a:rPr lang="en-US" baseline="0" dirty="0" smtClean="0"/>
              <a:t>) med </a:t>
            </a:r>
            <a:r>
              <a:rPr lang="en-US" baseline="0" dirty="0" err="1" smtClean="0"/>
              <a:t>sentral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kontraktsinformasjon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Mellom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avtalen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hvilken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pris</a:t>
            </a:r>
            <a:r>
              <a:rPr lang="en-US" baseline="0" dirty="0" smtClean="0"/>
              <a:t>)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u="sng" baseline="0" dirty="0" err="1" smtClean="0"/>
              <a:t>referanser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andre</a:t>
            </a:r>
            <a:r>
              <a:rPr lang="en-US" baseline="0" dirty="0" smtClean="0"/>
              <a:t> Core Service </a:t>
            </a:r>
            <a:r>
              <a:rPr lang="en-US" baseline="0" dirty="0" err="1" smtClean="0"/>
              <a:t>objekter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Olle</a:t>
            </a:r>
          </a:p>
          <a:p>
            <a:endParaRPr lang="en-US" dirty="0" smtClean="0"/>
          </a:p>
          <a:p>
            <a:r>
              <a:rPr lang="en-US" dirty="0" smtClean="0"/>
              <a:t>Query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Søk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slutninger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gjort</a:t>
            </a:r>
            <a:r>
              <a:rPr lang="en-US" baseline="0" dirty="0" smtClean="0"/>
              <a:t> mot </a:t>
            </a:r>
            <a:r>
              <a:rPr lang="en-US" baseline="0" dirty="0" err="1" smtClean="0"/>
              <a:t>Islandske</a:t>
            </a:r>
            <a:r>
              <a:rPr lang="en-US" baseline="0" dirty="0" smtClean="0"/>
              <a:t> Accounts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Context Specific – </a:t>
            </a:r>
            <a:r>
              <a:rPr lang="en-US" dirty="0" err="1" smtClean="0"/>
              <a:t>Kunde</a:t>
            </a:r>
            <a:r>
              <a:rPr lang="en-US" dirty="0" smtClean="0"/>
              <a:t> vs. </a:t>
            </a:r>
            <a:r>
              <a:rPr lang="en-US" dirty="0" err="1" smtClean="0"/>
              <a:t>Kundebehandler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Complex Business Logic – En </a:t>
            </a:r>
            <a:r>
              <a:rPr lang="en-US" dirty="0" err="1" smtClean="0"/>
              <a:t>tjeneste</a:t>
            </a:r>
            <a:r>
              <a:rPr lang="en-US" dirty="0" smtClean="0"/>
              <a:t> trekker </a:t>
            </a:r>
            <a:r>
              <a:rPr lang="en-US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ulike</a:t>
            </a:r>
            <a:r>
              <a:rPr lang="en-US" baseline="0" dirty="0" smtClean="0"/>
              <a:t> CS for å </a:t>
            </a:r>
            <a:r>
              <a:rPr lang="en-US" baseline="0" dirty="0" err="1" smtClean="0"/>
              <a:t>beregne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F7AB9-1337-4552-9798-1E49A02430D4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389063"/>
            <a:ext cx="3482975" cy="4906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482975" y="1389063"/>
            <a:ext cx="90488" cy="198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22" descr="buble-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805113"/>
            <a:ext cx="1563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1389063"/>
            <a:ext cx="5570537" cy="4906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71438" y="71438"/>
            <a:ext cx="8997950" cy="1317625"/>
          </a:xfrm>
        </p:spPr>
        <p:txBody>
          <a:bodyPr lIns="72000" rIns="72000"/>
          <a:lstStyle>
            <a:lvl1pPr>
              <a:defRPr sz="37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E3A565-0011-4E6C-8DFE-3975520C999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23A8-7EDB-4ED3-9F1C-98137F39577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381000"/>
            <a:ext cx="2046288" cy="57118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675" y="381000"/>
            <a:ext cx="5991225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F148-77CA-455D-8FDE-3E5352E17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7386-8C8D-4062-BCD2-C5EC620DF6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89063"/>
            <a:ext cx="3482975" cy="4906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82975" y="1389063"/>
            <a:ext cx="90488" cy="198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9" descr="buble-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805113"/>
            <a:ext cx="1563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1389063"/>
            <a:ext cx="5570537" cy="4906962"/>
          </a:xfrm>
        </p:spPr>
        <p:txBody>
          <a:bodyPr tIns="478800"/>
          <a:lstStyle>
            <a:lvl1pPr algn="ctr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438" y="71438"/>
            <a:ext cx="8997950" cy="1317625"/>
          </a:xfrm>
        </p:spPr>
        <p:txBody>
          <a:bodyPr lIns="72000" rIns="72000"/>
          <a:lstStyle>
            <a:lvl1pPr>
              <a:defRPr sz="37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D6267A-FC7C-42D2-9ADD-BA59ECFA49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7E1A-FF79-48D2-9AC5-EFEFEFE13D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535D-7028-41FA-9E58-63551DC0864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389063"/>
            <a:ext cx="4333875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713" y="1389063"/>
            <a:ext cx="4333875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369B-5C25-4D8E-BBFA-CB3EBEDDEBE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CA0A-7D91-41EC-8E5D-FED350BCEB7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45A07-1213-409A-8CC4-E4555BF0D7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CD2E1-E549-4069-9D2C-DBC264EE32D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3A4D-6D75-4C97-80E0-E4BF5CA8345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2DB0-8013-49CC-96D9-C2524BB4A51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0D77-6DA9-4489-A588-C29262AA657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6EEF-9A31-485D-AC54-CB5A4B0B44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205038" cy="57118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381000"/>
            <a:ext cx="6462712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B4633-AB27-48D3-AD17-1536F3F8C9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89063"/>
            <a:ext cx="3482975" cy="4906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82975" y="1389063"/>
            <a:ext cx="90488" cy="198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9" descr="buble-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805113"/>
            <a:ext cx="1563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1389063"/>
            <a:ext cx="5570537" cy="4906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438" y="71438"/>
            <a:ext cx="8997950" cy="1317625"/>
          </a:xfrm>
        </p:spPr>
        <p:txBody>
          <a:bodyPr lIns="72000" rIns="72000"/>
          <a:lstStyle>
            <a:lvl1pPr>
              <a:defRPr sz="37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162B5-1D97-452F-BF3F-2BF8999597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FA17-549D-4E14-ADFE-7E8D09DD11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9280-06B5-4834-BB40-7693E5B87FB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389063"/>
            <a:ext cx="4017963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2038" y="1389063"/>
            <a:ext cx="4019550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9233-DD69-4D87-96C3-AE7F88B71CB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899D-EA4B-4381-9150-D316545B1A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72B5-2F09-4958-82DA-1802DE42CA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2B2F-6903-4144-9C53-0987A2B234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C0AF-63ED-4B98-BF19-3F317E1088B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25808-87BB-4F2A-8D69-62555884C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3882-DA26-40F2-B593-DC7336ECD2B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1B388-22E9-4D1C-ACE2-F051675D55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381000"/>
            <a:ext cx="2046288" cy="57118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675" y="381000"/>
            <a:ext cx="5991225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40BC-B204-459D-8039-C5CEB7E0C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89063"/>
            <a:ext cx="3482975" cy="4906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82975" y="1389063"/>
            <a:ext cx="90488" cy="198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9" descr="buble-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805113"/>
            <a:ext cx="1563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1389063"/>
            <a:ext cx="5570537" cy="4906962"/>
          </a:xfrm>
        </p:spPr>
        <p:txBody>
          <a:bodyPr tIns="478800"/>
          <a:lstStyle>
            <a:lvl1pPr algn="ctr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438" y="71438"/>
            <a:ext cx="8997950" cy="1317625"/>
          </a:xfrm>
        </p:spPr>
        <p:txBody>
          <a:bodyPr lIns="72000" rIns="72000"/>
          <a:lstStyle>
            <a:lvl1pPr>
              <a:defRPr sz="37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64D52-0ED7-4D46-9182-D02620C6E5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0C53-ECFB-41D4-B526-5FF40AF92AC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DC08-4A98-475F-9CAE-801C6A2726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389063"/>
            <a:ext cx="4333875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713" y="1389063"/>
            <a:ext cx="4333875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561A-051B-46EE-BF6A-B162885752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1470-7646-4DFD-B794-FC7F985F20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389063"/>
            <a:ext cx="4017963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2038" y="1389063"/>
            <a:ext cx="4019550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7D951-07C8-4AC6-8CC6-1902C811AB9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782FE-AFC6-460E-8648-35EE68E56B9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2799-27C5-4122-B4D1-AF480469F29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7B00-67BA-4C6A-9974-8E98BBE385F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CE91-99FB-4CD9-B003-04DB979C21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1CA6-A402-4D77-A41B-6A62556F8A5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205038" cy="57118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381000"/>
            <a:ext cx="6462712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66F1F-1A05-4CFE-94DB-97C9538C44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89063"/>
            <a:ext cx="3482975" cy="4906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82975" y="1389063"/>
            <a:ext cx="90488" cy="198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9" descr="buble-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805113"/>
            <a:ext cx="1563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1389063"/>
            <a:ext cx="5570537" cy="4906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438" y="71438"/>
            <a:ext cx="8997950" cy="1317625"/>
          </a:xfrm>
        </p:spPr>
        <p:txBody>
          <a:bodyPr lIns="72000" rIns="72000"/>
          <a:lstStyle>
            <a:lvl1pPr>
              <a:defRPr sz="37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D614EE-3061-48B9-860D-B1C4904FF4C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F1FE-9203-48BB-9269-3544EA6BE4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5D40A-77D4-4DE4-965A-BEB74F12854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463" y="1389063"/>
            <a:ext cx="2582862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8725" y="1389063"/>
            <a:ext cx="2582863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FFBA-9805-41EF-96FC-4B4B574686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544B-54C8-4C5D-8EBF-B6CF29BC04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4D63-4571-4F00-A91C-41EA393932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DB7C-6036-41C2-A367-1471A0C19F3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FB793-2D4B-45F8-81EC-4BE51D3C2C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BEA1-6A1F-40ED-B710-A0DF99F2B2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64AF-42DB-44CA-AA21-1FEAC70A439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60340-57EF-44CB-A38C-93EBEBF6B2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381000"/>
            <a:ext cx="1328738" cy="57118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3463" y="381000"/>
            <a:ext cx="3836987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91F06-5863-4224-A082-CA493C032B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89063"/>
            <a:ext cx="3482975" cy="4906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82975" y="1389063"/>
            <a:ext cx="90488" cy="198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9" descr="buble-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805113"/>
            <a:ext cx="1563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1389063"/>
            <a:ext cx="5570537" cy="4906962"/>
          </a:xfrm>
        </p:spPr>
        <p:txBody>
          <a:bodyPr tIns="478800"/>
          <a:lstStyle>
            <a:lvl1pPr algn="ctr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438" y="71438"/>
            <a:ext cx="8997950" cy="1317625"/>
          </a:xfrm>
        </p:spPr>
        <p:txBody>
          <a:bodyPr lIns="72000" rIns="72000"/>
          <a:lstStyle>
            <a:lvl1pPr>
              <a:defRPr sz="37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A8F1CB-6624-46E2-8860-849DF442A83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E7E4-50E3-47AC-BF1E-66CCFD682B9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19BA-8363-4B5C-B629-5E602C869F7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820B-155F-4A31-88A7-88BA4AF01F4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463" y="1389063"/>
            <a:ext cx="2582862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8725" y="1389063"/>
            <a:ext cx="2582863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D3B6-82EB-4B91-AA50-55D51E1744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CC63-CFA7-4DA5-A909-3ABE2C7AE60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71AC2-0658-4BFF-9405-CE145BCB30B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AE57-A1AC-46B3-A80C-6F0FF90BA4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9BD8-64E0-4A6A-B90F-9001FDF311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DB559-2036-4E6C-BD7B-124F41DA80D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6C02-A9EF-4830-A246-73752D599F8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381000"/>
            <a:ext cx="1328738" cy="57118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3463" y="381000"/>
            <a:ext cx="3836987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7216-144B-405C-BE77-89F22F811CC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89063"/>
            <a:ext cx="3482975" cy="4906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82975" y="1389063"/>
            <a:ext cx="90488" cy="198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9" descr="buble-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805113"/>
            <a:ext cx="1563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1389063"/>
            <a:ext cx="5570537" cy="4906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438" y="71438"/>
            <a:ext cx="8997950" cy="1317625"/>
          </a:xfrm>
        </p:spPr>
        <p:txBody>
          <a:bodyPr lIns="72000" rIns="72000"/>
          <a:lstStyle>
            <a:lvl1pPr>
              <a:defRPr sz="37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8B3A0-75F4-491D-8704-9FE4907FB72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3C9E-C39E-484A-9ECC-E5A3C892EC9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F058-6392-45D5-AF14-C33E9821339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2779D-5119-4046-90B9-29793B3275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463" y="1389063"/>
            <a:ext cx="2582862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8725" y="1389063"/>
            <a:ext cx="2582863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ECE2-6AB4-4680-8E9C-9D67118673C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34FD-663D-487B-A81D-56D34ABE948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79A98-D8CB-463F-90B1-66301C4D02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D6B1B-B471-4AA8-9741-298A90996A8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FF81-AC59-4E1B-A2AB-F0291565F62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2336-EC1E-45CD-A63C-44887E7EA56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541DC-CE75-4DBB-BFEB-73DE129F4A7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381000"/>
            <a:ext cx="1328738" cy="57118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3463" y="381000"/>
            <a:ext cx="3836987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8A09-6B6F-4012-B16C-8DBECDF4B7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89063"/>
            <a:ext cx="3482975" cy="4906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82975" y="1389063"/>
            <a:ext cx="90488" cy="198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" name="Picture 9" descr="buble-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805113"/>
            <a:ext cx="1563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1389063"/>
            <a:ext cx="5570537" cy="4906962"/>
          </a:xfrm>
        </p:spPr>
        <p:txBody>
          <a:bodyPr tIns="478800"/>
          <a:lstStyle>
            <a:lvl1pPr algn="ctr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438" y="71438"/>
            <a:ext cx="8997950" cy="1317625"/>
          </a:xfrm>
        </p:spPr>
        <p:txBody>
          <a:bodyPr lIns="72000" rIns="72000"/>
          <a:lstStyle>
            <a:lvl1pPr>
              <a:defRPr sz="37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3660FF-915D-446A-A347-14C56A9D42D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CBCF3-D6F5-4642-905C-6D9F629A01F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0280-3611-454C-B112-90ADF4F1A2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96273-FE90-453B-88E5-1D2C47B2F25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463" y="1389063"/>
            <a:ext cx="2582862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8725" y="1389063"/>
            <a:ext cx="2582863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BD5A-A93C-4DD7-87CA-D5E9A1F9092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462BD-B66E-4E9D-99C9-DE2A4AFBDE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E6851-07C2-4FBB-9436-CA448E3C3B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FEAA-E021-4B4C-95C0-8947F873A6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44E87-A5A1-4AA4-94B1-914B050C721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F3E0-B5C1-42FD-88C6-0D5B0BDAEF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0FB7-D7C9-4BDC-87D7-111500B6DC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381000"/>
            <a:ext cx="1328738" cy="57118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3463" y="381000"/>
            <a:ext cx="3836987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CF05-6D05-452C-A870-37DD654D5E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672E-F1D7-4122-B80F-422C75F457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white-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0288" y="1389063"/>
            <a:ext cx="5573712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 descr="foot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81000"/>
            <a:ext cx="81899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389063"/>
            <a:ext cx="8189913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78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399213"/>
            <a:ext cx="500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0FD0F2AF-73A6-465C-8828-AA17D946B21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399213"/>
            <a:ext cx="48180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  <p:sldLayoutId id="214748375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195263" algn="l" rtl="0" eaLnBrk="0" fontAlgn="base" hangingPunct="0">
        <a:spcBef>
          <a:spcPct val="20000"/>
        </a:spcBef>
        <a:spcAft>
          <a:spcPct val="20000"/>
        </a:spcAft>
        <a:buChar char="•"/>
        <a:defRPr sz="2800" i="1">
          <a:solidFill>
            <a:schemeClr val="tx1"/>
          </a:solidFill>
          <a:latin typeface="+mn-lt"/>
        </a:defRPr>
      </a:lvl2pPr>
      <a:lvl3pPr marL="892175" indent="-1619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47775" indent="-17462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17663" indent="-1905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81000"/>
            <a:ext cx="8820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389063"/>
            <a:ext cx="882015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62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399213"/>
            <a:ext cx="500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5AD96C2E-7324-4BDB-A3E1-F69219E20E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399213"/>
            <a:ext cx="48180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96838" indent="-968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74613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2pPr>
      <a:lvl3pPr marL="609600" indent="-793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885825" indent="-9683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128713" indent="-635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5859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431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003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575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1389063"/>
            <a:ext cx="9144000" cy="4906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3075" name="Picture 3" descr="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81000"/>
            <a:ext cx="81899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389063"/>
            <a:ext cx="8189913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78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399213"/>
            <a:ext cx="500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D341CE82-BE16-4AD2-B264-0D23613DF3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399213"/>
            <a:ext cx="48180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3000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50863" indent="-195263" algn="l" rtl="0" eaLnBrk="0" fontAlgn="base" hangingPunct="0">
        <a:spcBef>
          <a:spcPct val="20000"/>
        </a:spcBef>
        <a:spcAft>
          <a:spcPct val="20000"/>
        </a:spcAft>
        <a:buChar char="•"/>
        <a:defRPr sz="2800" i="1">
          <a:solidFill>
            <a:schemeClr val="bg1"/>
          </a:solidFill>
          <a:latin typeface="+mn-lt"/>
        </a:defRPr>
      </a:lvl2pPr>
      <a:lvl3pPr marL="892175" indent="-1619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247775" indent="-17462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4pPr>
      <a:lvl5pPr marL="1617663" indent="-1905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5pPr>
      <a:lvl6pPr marL="20748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6pPr>
      <a:lvl7pPr marL="25320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7pPr>
      <a:lvl8pPr marL="29892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8pPr>
      <a:lvl9pPr marL="34464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0" y="1389063"/>
            <a:ext cx="9144000" cy="4906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4099" name="Picture 2" descr="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81000"/>
            <a:ext cx="8820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389063"/>
            <a:ext cx="882015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62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399213"/>
            <a:ext cx="500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EEFE2F07-0591-4646-AD84-D04871AF709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399213"/>
            <a:ext cx="48180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793" r:id="rId2"/>
    <p:sldLayoutId id="2147483792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96838" indent="-968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350838" indent="-74613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chemeClr val="bg1"/>
          </a:solidFill>
          <a:latin typeface="+mn-lt"/>
        </a:defRPr>
      </a:lvl2pPr>
      <a:lvl3pPr marL="609600" indent="-793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885825" indent="-9683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4pPr>
      <a:lvl5pPr marL="1128713" indent="-635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5pPr>
      <a:lvl6pPr marL="15859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6pPr>
      <a:lvl7pPr marL="20431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7pPr>
      <a:lvl8pPr marL="25003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8pPr>
      <a:lvl9pPr marL="29575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ite-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0288" y="1389063"/>
            <a:ext cx="5573712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foot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3463" y="381000"/>
            <a:ext cx="5318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3463" y="1389063"/>
            <a:ext cx="53181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78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399213"/>
            <a:ext cx="500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6F30D8DE-AEC1-4D64-BD5D-6500FBFE9A9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399213"/>
            <a:ext cx="48180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61925" y="1389063"/>
            <a:ext cx="33210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161925" y="1384300"/>
            <a:ext cx="3321050" cy="4905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03" r:id="rId2"/>
    <p:sldLayoutId id="2147483802" r:id="rId3"/>
    <p:sldLayoutId id="2147483801" r:id="rId4"/>
    <p:sldLayoutId id="2147483800" r:id="rId5"/>
    <p:sldLayoutId id="2147483799" r:id="rId6"/>
    <p:sldLayoutId id="2147483798" r:id="rId7"/>
    <p:sldLayoutId id="2147483797" r:id="rId8"/>
    <p:sldLayoutId id="2147483796" r:id="rId9"/>
    <p:sldLayoutId id="2147483795" r:id="rId10"/>
    <p:sldLayoutId id="21474837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195263" algn="l" rtl="0" eaLnBrk="0" fontAlgn="base" hangingPunct="0">
        <a:spcBef>
          <a:spcPct val="20000"/>
        </a:spcBef>
        <a:spcAft>
          <a:spcPct val="20000"/>
        </a:spcAft>
        <a:buChar char="•"/>
        <a:defRPr sz="2800" i="1">
          <a:solidFill>
            <a:schemeClr val="tx1"/>
          </a:solidFill>
          <a:latin typeface="+mn-lt"/>
        </a:defRPr>
      </a:lvl2pPr>
      <a:lvl3pPr marL="892175" indent="-1619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47775" indent="-17462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17663" indent="-1905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white-blue-vertic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5050" y="1389063"/>
            <a:ext cx="55689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foot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73463" y="381000"/>
            <a:ext cx="5318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3463" y="1389063"/>
            <a:ext cx="53181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62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  <a:p>
            <a:pPr lvl="4"/>
            <a:endParaRPr lang="nb-NO" smtClean="0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399213"/>
            <a:ext cx="500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620475E5-53F8-4090-8E79-8A325F71B2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399213"/>
            <a:ext cx="48180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161925" y="1384300"/>
            <a:ext cx="3321050" cy="4905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13" r:id="rId2"/>
    <p:sldLayoutId id="2147483812" r:id="rId3"/>
    <p:sldLayoutId id="2147483811" r:id="rId4"/>
    <p:sldLayoutId id="2147483810" r:id="rId5"/>
    <p:sldLayoutId id="2147483809" r:id="rId6"/>
    <p:sldLayoutId id="2147483808" r:id="rId7"/>
    <p:sldLayoutId id="2147483807" r:id="rId8"/>
    <p:sldLayoutId id="2147483806" r:id="rId9"/>
    <p:sldLayoutId id="2147483805" r:id="rId10"/>
    <p:sldLayoutId id="214748380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96838" indent="-968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74613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2pPr>
      <a:lvl3pPr marL="609600" indent="-793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885825" indent="-9683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128713" indent="-635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5859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431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003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575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3573463" y="1384300"/>
            <a:ext cx="5570537" cy="4905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7171" name="Picture 3" descr="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3463" y="381000"/>
            <a:ext cx="5318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3463" y="1389063"/>
            <a:ext cx="53181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78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  <a:p>
            <a:pPr lvl="4"/>
            <a:endParaRPr lang="nb-NO" smtClean="0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399213"/>
            <a:ext cx="500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183A41C1-B2CA-44B3-A343-2742AC126DC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399213"/>
            <a:ext cx="48180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61925" y="1389063"/>
            <a:ext cx="33210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61925" y="1384300"/>
            <a:ext cx="3321050" cy="4905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23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16" r:id="rId9"/>
    <p:sldLayoutId id="2147483815" r:id="rId10"/>
    <p:sldLayoutId id="214748381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3000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50863" indent="-195263" algn="l" rtl="0" eaLnBrk="0" fontAlgn="base" hangingPunct="0">
        <a:spcBef>
          <a:spcPct val="20000"/>
        </a:spcBef>
        <a:spcAft>
          <a:spcPct val="20000"/>
        </a:spcAft>
        <a:buChar char="•"/>
        <a:defRPr sz="2800" i="1">
          <a:solidFill>
            <a:schemeClr val="bg1"/>
          </a:solidFill>
          <a:latin typeface="+mn-lt"/>
        </a:defRPr>
      </a:lvl2pPr>
      <a:lvl3pPr marL="892175" indent="-1619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247775" indent="-17462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4pPr>
      <a:lvl5pPr marL="1617663" indent="-1905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5pPr>
      <a:lvl6pPr marL="20748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6pPr>
      <a:lvl7pPr marL="25320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7pPr>
      <a:lvl8pPr marL="29892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8pPr>
      <a:lvl9pPr marL="3446463" indent="-190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3573463" y="1384300"/>
            <a:ext cx="5570537" cy="4905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8195" name="Picture 3" descr="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3463" y="381000"/>
            <a:ext cx="5318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3463" y="1389063"/>
            <a:ext cx="53181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62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  <a:p>
            <a:pPr lvl="4"/>
            <a:endParaRPr lang="nb-NO" smtClean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399213"/>
            <a:ext cx="500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47381EC3-834B-4B82-B971-2E2F9C13806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399213"/>
            <a:ext cx="48180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161925" y="1384300"/>
            <a:ext cx="3321050" cy="4905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96838" indent="-968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350838" indent="-74613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chemeClr val="bg1"/>
          </a:solidFill>
          <a:latin typeface="+mn-lt"/>
        </a:defRPr>
      </a:lvl2pPr>
      <a:lvl3pPr marL="609600" indent="-793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885825" indent="-9683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4pPr>
      <a:lvl5pPr marL="1128713" indent="-635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5pPr>
      <a:lvl6pPr marL="15859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6pPr>
      <a:lvl7pPr marL="20431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7pPr>
      <a:lvl8pPr marL="25003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8pPr>
      <a:lvl9pPr marL="2957513" indent="-635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C8D00C-2032-431E-BC63-FA3A92926D50}" type="slidenum">
              <a:rPr lang="nb-NO"/>
              <a:pPr/>
              <a:t>1</a:t>
            </a:fld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8" y="71438"/>
            <a:ext cx="8997950" cy="1174750"/>
          </a:xfrm>
        </p:spPr>
        <p:txBody>
          <a:bodyPr/>
          <a:lstStyle/>
          <a:p>
            <a:pPr eaLnBrk="1" hangingPunct="1"/>
            <a:r>
              <a:rPr lang="nb-NO" dirty="0" smtClean="0"/>
              <a:t>OW SOA </a:t>
            </a:r>
            <a:r>
              <a:rPr lang="en-US" dirty="0" smtClean="0"/>
              <a:t>empowered</a:t>
            </a:r>
            <a:r>
              <a:rPr lang="nb-NO" dirty="0" smtClean="0"/>
              <a:t> Shipbrokers</a:t>
            </a:r>
            <a:endParaRPr lang="en-US" dirty="0" smtClean="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851275" y="2286000"/>
            <a:ext cx="4789488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Øystein Garshol &amp; Olle Paulsson</a:t>
            </a:r>
          </a:p>
          <a:p>
            <a:pPr>
              <a:spcBef>
                <a:spcPct val="50000"/>
              </a:spcBef>
            </a:pPr>
            <a:r>
              <a:rPr lang="nb-NO" dirty="0" smtClean="0"/>
              <a:t>Objectware 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Aggregated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 Service </a:t>
            </a:r>
            <a:r>
              <a:rPr lang="nb-NO" dirty="0" err="1" smtClean="0"/>
              <a:t>Sample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Invoice Planning</a:t>
            </a:r>
          </a:p>
          <a:p>
            <a:pPr lvl="1"/>
            <a:r>
              <a:rPr lang="en-US" dirty="0" smtClean="0"/>
              <a:t>Creates an invoice plan with a fixture as input</a:t>
            </a:r>
          </a:p>
          <a:p>
            <a:r>
              <a:rPr lang="en-US" dirty="0" smtClean="0"/>
              <a:t>Fixture Query</a:t>
            </a:r>
          </a:p>
          <a:p>
            <a:pPr lvl="1"/>
            <a:r>
              <a:rPr lang="en-US" dirty="0" smtClean="0"/>
              <a:t>Query fixtures on properties </a:t>
            </a:r>
            <a:r>
              <a:rPr lang="en-US" smtClean="0"/>
              <a:t>that are not </a:t>
            </a:r>
            <a:r>
              <a:rPr lang="en-US" dirty="0" smtClean="0"/>
              <a:t>present on the fixture domain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OW SOA empowered Shipbrokers</a:t>
            </a:r>
            <a:endParaRPr lang="nb-NO" dirty="0"/>
          </a:p>
        </p:txBody>
      </p:sp>
      <p:pic>
        <p:nvPicPr>
          <p:cNvPr id="6" name="Picture 21" descr="OW_service-categories_ACS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0" y="0"/>
            <a:ext cx="15875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Application</a:t>
            </a:r>
            <a:r>
              <a:rPr lang="nb-NO" dirty="0" smtClean="0"/>
              <a:t> to </a:t>
            </a:r>
            <a:r>
              <a:rPr lang="nb-NO" dirty="0" err="1" smtClean="0"/>
              <a:t>Application</a:t>
            </a:r>
            <a:r>
              <a:rPr lang="nb-NO" dirty="0" smtClean="0"/>
              <a:t>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Orchestrates collaboration between human or computer actors</a:t>
            </a:r>
          </a:p>
          <a:p>
            <a:r>
              <a:rPr lang="en-US" dirty="0" smtClean="0"/>
              <a:t>Relies heavily on Evolving Service Endpoints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OW SOA empowered Shipbrokers</a:t>
            </a:r>
            <a:endParaRPr lang="nb-NO" dirty="0"/>
          </a:p>
        </p:txBody>
      </p:sp>
      <p:pic>
        <p:nvPicPr>
          <p:cNvPr id="8" name="Picture 24" descr="OW_service-categories_A2A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25" y="15875"/>
            <a:ext cx="1603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489E67-37E0-41D9-92C2-3AE731D84D58}" type="slidenum">
              <a:rPr lang="nb-NO"/>
              <a:pPr/>
              <a:t>12</a:t>
            </a:fld>
            <a:endParaRPr lang="nb-NO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394325" y="1122363"/>
            <a:ext cx="3749675" cy="5200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5" y="174625"/>
            <a:ext cx="8189913" cy="625475"/>
          </a:xfrm>
        </p:spPr>
        <p:txBody>
          <a:bodyPr/>
          <a:lstStyle/>
          <a:p>
            <a:pPr eaLnBrk="1" hangingPunct="1"/>
            <a:r>
              <a:rPr lang="nb-NO" sz="2800" dirty="0" smtClean="0"/>
              <a:t>A2A: </a:t>
            </a:r>
            <a:r>
              <a:rPr lang="nb-NO" sz="2800" dirty="0" err="1" smtClean="0"/>
              <a:t>Fixture</a:t>
            </a:r>
            <a:r>
              <a:rPr lang="nb-NO" sz="2800" dirty="0" smtClean="0"/>
              <a:t> </a:t>
            </a:r>
            <a:r>
              <a:rPr lang="nb-NO" sz="2800" dirty="0" err="1" smtClean="0"/>
              <a:t>Registration</a:t>
            </a:r>
            <a:r>
              <a:rPr lang="nb-NO" sz="2800" dirty="0" smtClean="0"/>
              <a:t> </a:t>
            </a:r>
            <a:r>
              <a:rPr lang="nb-NO" sz="2800" dirty="0" err="1" smtClean="0"/>
              <a:t>Process</a:t>
            </a:r>
            <a:endParaRPr lang="en-US" sz="2800" dirty="0" smtClean="0"/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843588" y="800100"/>
            <a:ext cx="3300412" cy="5472113"/>
          </a:xfrm>
          <a:noFill/>
        </p:spPr>
        <p:txBody>
          <a:bodyPr/>
          <a:lstStyle/>
          <a:p>
            <a:pPr eaLnBrk="1" hangingPunct="1"/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ISO </a:t>
            </a:r>
            <a:r>
              <a:rPr lang="nb-NO" dirty="0" err="1" smtClean="0"/>
              <a:t>certification</a:t>
            </a:r>
            <a:endParaRPr lang="nb-NO" dirty="0" smtClean="0"/>
          </a:p>
          <a:p>
            <a:pPr eaLnBrk="1" hangingPunct="1"/>
            <a:r>
              <a:rPr lang="nb-NO" dirty="0" smtClean="0"/>
              <a:t>K2 </a:t>
            </a:r>
            <a:r>
              <a:rPr lang="nb-NO" dirty="0" err="1" smtClean="0"/>
              <a:t>Workspace</a:t>
            </a:r>
            <a:endParaRPr lang="nb-NO" dirty="0" smtClean="0"/>
          </a:p>
          <a:p>
            <a:pPr lvl="1" eaLnBrk="1" hangingPunct="1"/>
            <a:r>
              <a:rPr lang="nb-NO" sz="1800" dirty="0" err="1" smtClean="0"/>
              <a:t>Reports</a:t>
            </a:r>
            <a:r>
              <a:rPr lang="nb-NO" sz="1800" dirty="0" smtClean="0"/>
              <a:t> </a:t>
            </a:r>
          </a:p>
          <a:p>
            <a:pPr lvl="1" eaLnBrk="1" hangingPunct="1"/>
            <a:r>
              <a:rPr lang="nb-NO" sz="1800" dirty="0" smtClean="0"/>
              <a:t>Status &amp; </a:t>
            </a:r>
            <a:r>
              <a:rPr lang="nb-NO" sz="1800" dirty="0" err="1" smtClean="0"/>
              <a:t>Followup</a:t>
            </a:r>
            <a:endParaRPr lang="nb-NO" sz="1800" dirty="0" smtClean="0"/>
          </a:p>
          <a:p>
            <a:pPr eaLnBrk="1" hangingPunct="1"/>
            <a:r>
              <a:rPr lang="nb-NO" dirty="0" err="1" smtClean="0"/>
              <a:t>Activity</a:t>
            </a:r>
            <a:r>
              <a:rPr lang="nb-NO" dirty="0" smtClean="0"/>
              <a:t> </a:t>
            </a:r>
            <a:r>
              <a:rPr lang="nb-NO" dirty="0" err="1" smtClean="0"/>
              <a:t>escalation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”Human Service </a:t>
            </a:r>
            <a:r>
              <a:rPr lang="nb-NO" dirty="0" err="1" smtClean="0"/>
              <a:t>Level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r>
              <a:rPr lang="nb-NO" dirty="0" smtClean="0"/>
              <a:t>”</a:t>
            </a:r>
          </a:p>
          <a:p>
            <a:pPr eaLnBrk="1" hangingPunct="1"/>
            <a:r>
              <a:rPr lang="nb-NO" dirty="0" smtClean="0"/>
              <a:t>Timing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task-completion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baseline</a:t>
            </a:r>
          </a:p>
          <a:p>
            <a:pPr lvl="1" eaLnBrk="1" hangingPunct="1"/>
            <a:r>
              <a:rPr lang="nb-NO" sz="1800" dirty="0" err="1" smtClean="0"/>
              <a:t>Startingpoint</a:t>
            </a:r>
            <a:r>
              <a:rPr lang="nb-NO" sz="1800" dirty="0" smtClean="0"/>
              <a:t> for </a:t>
            </a:r>
            <a:r>
              <a:rPr lang="nb-NO" sz="1800" dirty="0" err="1" smtClean="0"/>
              <a:t>process</a:t>
            </a:r>
            <a:r>
              <a:rPr lang="nb-NO" sz="1800" dirty="0" smtClean="0"/>
              <a:t> </a:t>
            </a:r>
            <a:r>
              <a:rPr lang="nb-NO" sz="1800" dirty="0" err="1" smtClean="0"/>
              <a:t>optimization</a:t>
            </a:r>
            <a:endParaRPr lang="en-US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700549"/>
            <a:ext cx="5111087" cy="321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4" descr="OW_service-categories_A2A_standal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625" y="15875"/>
            <a:ext cx="1603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to Application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implementation of a Use Case with </a:t>
            </a:r>
            <a:r>
              <a:rPr lang="en-US" i="1" dirty="0" smtClean="0"/>
              <a:t>one</a:t>
            </a:r>
            <a:r>
              <a:rPr lang="en-US" dirty="0" smtClean="0"/>
              <a:t> human actor</a:t>
            </a:r>
          </a:p>
          <a:p>
            <a:r>
              <a:rPr lang="nb-NO" dirty="0" err="1" smtClean="0"/>
              <a:t>Uses</a:t>
            </a:r>
            <a:r>
              <a:rPr lang="nb-NO" dirty="0" smtClean="0"/>
              <a:t> A2A, ACS and CS to </a:t>
            </a:r>
            <a:r>
              <a:rPr lang="nb-NO" dirty="0" err="1" smtClean="0"/>
              <a:t>assemble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form</a:t>
            </a:r>
          </a:p>
          <a:p>
            <a:r>
              <a:rPr lang="en-US" dirty="0" smtClean="0"/>
              <a:t>Automated based on ROI or Business Rules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pic>
        <p:nvPicPr>
          <p:cNvPr id="8" name="Picture 15" descr="OW_service-categories_H2A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9681" y="-10319"/>
            <a:ext cx="15636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6F5216-1B20-46EF-B7FD-CDC6AF0F95C4}" type="slidenum">
              <a:rPr lang="nb-NO"/>
              <a:pPr/>
              <a:t>14</a:t>
            </a:fld>
            <a:endParaRPr lang="nb-NO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4318000" y="1122363"/>
            <a:ext cx="4826000" cy="5200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5" y="174625"/>
            <a:ext cx="8189913" cy="625475"/>
          </a:xfrm>
        </p:spPr>
        <p:txBody>
          <a:bodyPr/>
          <a:lstStyle/>
          <a:p>
            <a:pPr eaLnBrk="1" hangingPunct="1"/>
            <a:r>
              <a:rPr lang="nb-NO" dirty="0" smtClean="0"/>
              <a:t>H2A: </a:t>
            </a:r>
            <a:r>
              <a:rPr lang="nb-NO" dirty="0" err="1" smtClean="0"/>
              <a:t>Fixture</a:t>
            </a:r>
            <a:r>
              <a:rPr lang="nb-NO" dirty="0" smtClean="0"/>
              <a:t> </a:t>
            </a:r>
            <a:r>
              <a:rPr lang="nb-NO" dirty="0" err="1" smtClean="0"/>
              <a:t>Registration</a:t>
            </a:r>
            <a:r>
              <a:rPr lang="nb-NO" dirty="0" smtClean="0"/>
              <a:t> Form</a:t>
            </a:r>
            <a:endParaRPr lang="en-US" dirty="0" smtClean="0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29150" y="800100"/>
            <a:ext cx="4392929" cy="5472113"/>
          </a:xfrm>
          <a:noFill/>
        </p:spPr>
        <p:txBody>
          <a:bodyPr/>
          <a:lstStyle/>
          <a:p>
            <a:pPr eaLnBrk="1" hangingPunct="1"/>
            <a:r>
              <a:rPr lang="nb-NO" dirty="0" err="1" smtClean="0"/>
              <a:t>Mainly</a:t>
            </a:r>
            <a:r>
              <a:rPr lang="nb-NO" dirty="0" smtClean="0"/>
              <a:t> used by brokers </a:t>
            </a:r>
            <a:r>
              <a:rPr lang="nb-NO" dirty="0" err="1" smtClean="0"/>
              <a:t>who</a:t>
            </a:r>
            <a:r>
              <a:rPr lang="nb-NO" dirty="0" smtClean="0"/>
              <a:t> have </a:t>
            </a:r>
            <a:r>
              <a:rPr lang="nb-NO" dirty="0" err="1" smtClean="0"/>
              <a:t>closed</a:t>
            </a:r>
            <a:r>
              <a:rPr lang="nb-NO" dirty="0" smtClean="0"/>
              <a:t> a </a:t>
            </a:r>
            <a:r>
              <a:rPr lang="nb-NO" dirty="0" err="1" smtClean="0"/>
              <a:t>deal</a:t>
            </a:r>
            <a:endParaRPr lang="nb-NO" dirty="0" smtClean="0"/>
          </a:p>
          <a:p>
            <a:pPr eaLnBrk="1" hangingPunct="1"/>
            <a:r>
              <a:rPr lang="nb-NO" dirty="0" err="1" smtClean="0"/>
              <a:t>Advanced</a:t>
            </a:r>
            <a:r>
              <a:rPr lang="nb-NO" dirty="0" smtClean="0"/>
              <a:t> ASP.NET </a:t>
            </a:r>
            <a:r>
              <a:rPr lang="nb-NO" dirty="0" err="1" smtClean="0"/>
              <a:t>based</a:t>
            </a:r>
            <a:r>
              <a:rPr lang="nb-NO" dirty="0" smtClean="0"/>
              <a:t> form</a:t>
            </a:r>
          </a:p>
          <a:p>
            <a:pPr eaLnBrk="1" hangingPunct="1"/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validation</a:t>
            </a:r>
            <a:endParaRPr lang="nb-NO" dirty="0" smtClean="0"/>
          </a:p>
          <a:p>
            <a:pPr eaLnBrk="1" hangingPunct="1"/>
            <a:r>
              <a:rPr lang="nb-NO" dirty="0" err="1" smtClean="0"/>
              <a:t>Dynamic</a:t>
            </a:r>
            <a:r>
              <a:rPr lang="nb-NO" dirty="0" smtClean="0"/>
              <a:t> rendering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user-selection</a:t>
            </a:r>
            <a:endParaRPr lang="nb-NO" dirty="0" smtClean="0"/>
          </a:p>
          <a:p>
            <a:pPr eaLnBrk="1" hangingPunct="1"/>
            <a:r>
              <a:rPr lang="nb-NO" dirty="0" smtClean="0"/>
              <a:t>AJAX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controls</a:t>
            </a:r>
            <a:r>
              <a:rPr lang="nb-NO" dirty="0" smtClean="0"/>
              <a:t> for </a:t>
            </a:r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 err="1" smtClean="0"/>
              <a:t>user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endParaRPr lang="nb-NO" dirty="0" smtClean="0"/>
          </a:p>
        </p:txBody>
      </p:sp>
      <p:pic>
        <p:nvPicPr>
          <p:cNvPr id="8" name="Picture 15" descr="OW_service-categories_H2A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9681" y="-10319"/>
            <a:ext cx="15636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942975"/>
            <a:ext cx="43719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26B69-5E22-49A7-A358-6BBFB3C29008}" type="slidenum">
              <a:rPr lang="nb-NO"/>
              <a:pPr/>
              <a:t>15</a:t>
            </a:fld>
            <a:endParaRPr lang="nb-NO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" y="-19050"/>
            <a:ext cx="8511540" cy="1008063"/>
          </a:xfrm>
        </p:spPr>
        <p:txBody>
          <a:bodyPr/>
          <a:lstStyle/>
          <a:p>
            <a:pPr eaLnBrk="1" hangingPunct="1"/>
            <a:r>
              <a:rPr lang="nb-NO" dirty="0" smtClean="0"/>
              <a:t>H2A: SharePoint </a:t>
            </a:r>
            <a:r>
              <a:rPr lang="nb-NO" dirty="0" err="1" smtClean="0"/>
              <a:t>Fixture</a:t>
            </a:r>
            <a:r>
              <a:rPr lang="nb-NO" dirty="0" smtClean="0"/>
              <a:t> </a:t>
            </a:r>
            <a:r>
              <a:rPr lang="nb-NO" dirty="0" err="1" smtClean="0"/>
              <a:t>Workspace</a:t>
            </a:r>
            <a:endParaRPr lang="en-US" dirty="0" smtClean="0"/>
          </a:p>
        </p:txBody>
      </p:sp>
      <p:pic>
        <p:nvPicPr>
          <p:cNvPr id="6" name="Picture 15" descr="OW_service-categories_H2A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9681" y="-10319"/>
            <a:ext cx="15636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8" y="962025"/>
            <a:ext cx="73628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erkischer_schachspieler_racknitz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21" y="2762251"/>
            <a:ext cx="3021239" cy="272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greatest H2A Service ever built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Turk</a:t>
            </a:r>
            <a:r>
              <a:rPr lang="en-US" dirty="0" smtClean="0"/>
              <a:t> or </a:t>
            </a:r>
            <a:r>
              <a:rPr lang="en-US" b="1" dirty="0" smtClean="0"/>
              <a:t>Automaton Chess Player</a:t>
            </a:r>
            <a:r>
              <a:rPr lang="en-US" dirty="0" smtClean="0"/>
              <a:t> was a chess-playing machine constructed in the late 18th century, and exhibited from 1770 for over 84 years</a:t>
            </a:r>
          </a:p>
          <a:p>
            <a:r>
              <a:rPr lang="en-US" dirty="0" smtClean="0"/>
              <a:t>The Turk was revealed as a hoax in </a:t>
            </a:r>
            <a:br>
              <a:rPr lang="en-US" dirty="0" smtClean="0"/>
            </a:br>
            <a:r>
              <a:rPr lang="en-US" dirty="0" smtClean="0"/>
              <a:t>January 1857 </a:t>
            </a:r>
          </a:p>
          <a:p>
            <a:r>
              <a:rPr lang="en-US" b="1" dirty="0" smtClean="0"/>
              <a:t>Amazon Mechanical Turk</a:t>
            </a:r>
            <a:r>
              <a:rPr lang="en-US" dirty="0" smtClean="0"/>
              <a:t> launched</a:t>
            </a:r>
            <a:br>
              <a:rPr lang="en-US" dirty="0" smtClean="0"/>
            </a:br>
            <a:r>
              <a:rPr lang="en-US" dirty="0" smtClean="0"/>
              <a:t>in November 2005 emulates the Turk</a:t>
            </a:r>
            <a:br>
              <a:rPr lang="en-US" dirty="0" smtClean="0"/>
            </a:br>
            <a:r>
              <a:rPr lang="en-US" dirty="0" smtClean="0"/>
              <a:t>by exposing a Web Service API that </a:t>
            </a:r>
            <a:br>
              <a:rPr lang="en-US" dirty="0" smtClean="0"/>
            </a:br>
            <a:r>
              <a:rPr lang="en-US" dirty="0" smtClean="0"/>
              <a:t>allows tasks requiring Human </a:t>
            </a:r>
            <a:br>
              <a:rPr lang="en-US" dirty="0" smtClean="0"/>
            </a:br>
            <a:r>
              <a:rPr lang="en-US" dirty="0" smtClean="0"/>
              <a:t>Intelligence to be Outsourced for a </a:t>
            </a:r>
            <a:br>
              <a:rPr lang="en-US" dirty="0" smtClean="0"/>
            </a:br>
            <a:r>
              <a:rPr lang="en-US" dirty="0" smtClean="0"/>
              <a:t>small payment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OW SOA empowered Shipbrokers</a:t>
            </a:r>
            <a:endParaRPr lang="nb-NO" dirty="0"/>
          </a:p>
        </p:txBody>
      </p:sp>
      <p:pic>
        <p:nvPicPr>
          <p:cNvPr id="6" name="Picture 5" descr="Turk-engraving5.jpg"/>
          <p:cNvPicPr>
            <a:picLocks noChangeAspect="1"/>
          </p:cNvPicPr>
          <p:nvPr/>
        </p:nvPicPr>
        <p:blipFill>
          <a:blip r:embed="rId4"/>
          <a:srcRect b="7438"/>
          <a:stretch>
            <a:fillRect/>
          </a:stretch>
        </p:blipFill>
        <p:spPr>
          <a:xfrm>
            <a:off x="5774045" y="2819400"/>
            <a:ext cx="336995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Categorized services are governable by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OW SOA empowered Shipbrokers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1" y="1389063"/>
            <a:ext cx="5990190" cy="484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3459" y="1283679"/>
            <a:ext cx="5768129" cy="461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OW SOA empowered Shipbrokers</a:t>
            </a:r>
            <a:endParaRPr lang="nb-NO" dirty="0"/>
          </a:p>
        </p:txBody>
      </p:sp>
      <p:pic>
        <p:nvPicPr>
          <p:cNvPr id="10" name="Picture 18" descr="OW_service-categories_CS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25" y="-11113"/>
            <a:ext cx="1574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14" y="1389063"/>
            <a:ext cx="7689850" cy="48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About Shipbroking</a:t>
            </a:r>
          </a:p>
          <a:p>
            <a:r>
              <a:rPr lang="en-US" sz="3200" dirty="0" smtClean="0"/>
              <a:t>Architecture</a:t>
            </a:r>
          </a:p>
          <a:p>
            <a:r>
              <a:rPr lang="en-US" sz="3200" dirty="0" smtClean="0"/>
              <a:t>Service Samples</a:t>
            </a:r>
          </a:p>
          <a:p>
            <a:r>
              <a:rPr lang="en-US" sz="3200" dirty="0" smtClean="0"/>
              <a:t>Governance</a:t>
            </a:r>
          </a:p>
          <a:p>
            <a:r>
              <a:rPr lang="en-US" sz="3200" dirty="0" smtClean="0"/>
              <a:t>Value realized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D3A4D-6D75-4C97-80E0-E4BF5CA83459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Lorentzen &amp; Stemoco OW SOA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OW SOA empowered Shipbrokers</a:t>
            </a:r>
            <a:endParaRPr lang="nb-NO" dirty="0"/>
          </a:p>
        </p:txBody>
      </p:sp>
      <p:pic>
        <p:nvPicPr>
          <p:cNvPr id="9" name="Picture 21" descr="OW_service-categories_ACS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793" y="-11113"/>
            <a:ext cx="15875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14" y="1395735"/>
            <a:ext cx="7042244" cy="50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pic>
        <p:nvPicPr>
          <p:cNvPr id="8" name="Picture 15" descr="OW_service-categories_H2A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9681" y="-10319"/>
            <a:ext cx="15636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OW_service-categories_A2A_standal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4738" y="0"/>
            <a:ext cx="1603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776" y="1445028"/>
            <a:ext cx="8391525" cy="457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SOA Business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smtClean="0"/>
              <a:t>Realized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Support for </a:t>
            </a:r>
            <a:r>
              <a:rPr lang="nb-NO" dirty="0" err="1" smtClean="0"/>
              <a:t>complex</a:t>
            </a:r>
            <a:r>
              <a:rPr lang="nb-NO" dirty="0" smtClean="0"/>
              <a:t> joint </a:t>
            </a:r>
            <a:r>
              <a:rPr lang="nb-NO" dirty="0" err="1" smtClean="0"/>
              <a:t>venture</a:t>
            </a:r>
            <a:r>
              <a:rPr lang="nb-NO" dirty="0" smtClean="0"/>
              <a:t> business </a:t>
            </a:r>
            <a:r>
              <a:rPr lang="nb-NO" dirty="0" err="1" smtClean="0"/>
              <a:t>model</a:t>
            </a:r>
            <a:r>
              <a:rPr lang="nb-NO" dirty="0" smtClean="0"/>
              <a:t>. </a:t>
            </a:r>
            <a:r>
              <a:rPr lang="nb-NO" dirty="0" err="1" smtClean="0"/>
              <a:t>Highly</a:t>
            </a:r>
            <a:r>
              <a:rPr lang="nb-NO" dirty="0" smtClean="0"/>
              <a:t> </a:t>
            </a:r>
            <a:r>
              <a:rPr lang="nb-NO" dirty="0" err="1" smtClean="0"/>
              <a:t>competitive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.</a:t>
            </a:r>
          </a:p>
          <a:p>
            <a:r>
              <a:rPr lang="nb-NO" dirty="0" smtClean="0"/>
              <a:t>Full ISO </a:t>
            </a:r>
            <a:r>
              <a:rPr lang="nb-NO" dirty="0" err="1" smtClean="0"/>
              <a:t>certification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contract</a:t>
            </a:r>
            <a:r>
              <a:rPr lang="nb-NO" dirty="0" smtClean="0"/>
              <a:t> </a:t>
            </a:r>
            <a:r>
              <a:rPr lang="nb-NO" dirty="0" err="1" smtClean="0"/>
              <a:t>registration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-&gt; </a:t>
            </a:r>
            <a:r>
              <a:rPr lang="nb-NO" dirty="0" err="1" smtClean="0"/>
              <a:t>complete</a:t>
            </a:r>
            <a:r>
              <a:rPr lang="nb-NO" dirty="0" smtClean="0"/>
              <a:t> </a:t>
            </a:r>
            <a:r>
              <a:rPr lang="nb-NO" dirty="0" err="1" smtClean="0"/>
              <a:t>end-to-end</a:t>
            </a:r>
            <a:r>
              <a:rPr lang="nb-NO" dirty="0" smtClean="0"/>
              <a:t> </a:t>
            </a:r>
            <a:r>
              <a:rPr lang="nb-NO" dirty="0" err="1" smtClean="0"/>
              <a:t>replacement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paper-based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endParaRPr lang="nb-NO" dirty="0" smtClean="0"/>
          </a:p>
          <a:p>
            <a:r>
              <a:rPr lang="nb-NO" dirty="0" smtClean="0"/>
              <a:t>3-5 </a:t>
            </a:r>
            <a:r>
              <a:rPr lang="nb-NO" dirty="0" err="1" smtClean="0"/>
              <a:t>legacy</a:t>
            </a:r>
            <a:r>
              <a:rPr lang="nb-NO" dirty="0" smtClean="0"/>
              <a:t> business </a:t>
            </a:r>
            <a:r>
              <a:rPr lang="nb-NO" dirty="0" err="1" smtClean="0"/>
              <a:t>applications</a:t>
            </a:r>
            <a:r>
              <a:rPr lang="nb-NO" dirty="0" smtClean="0"/>
              <a:t> </a:t>
            </a:r>
            <a:r>
              <a:rPr lang="nb-NO" dirty="0" err="1" smtClean="0"/>
              <a:t>completely</a:t>
            </a:r>
            <a:r>
              <a:rPr lang="nb-NO" dirty="0" smtClean="0"/>
              <a:t> </a:t>
            </a:r>
            <a:r>
              <a:rPr lang="nb-NO" dirty="0" err="1" smtClean="0"/>
              <a:t>phased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by 01.01.2008</a:t>
            </a:r>
          </a:p>
          <a:p>
            <a:r>
              <a:rPr lang="nb-NO" dirty="0" smtClean="0"/>
              <a:t>New </a:t>
            </a:r>
            <a:r>
              <a:rPr lang="nb-NO" dirty="0" err="1" smtClean="0"/>
              <a:t>field-office</a:t>
            </a:r>
            <a:r>
              <a:rPr lang="nb-NO" dirty="0" smtClean="0"/>
              <a:t> </a:t>
            </a:r>
            <a:r>
              <a:rPr lang="nb-NO" dirty="0" err="1" smtClean="0"/>
              <a:t>opened</a:t>
            </a:r>
            <a:r>
              <a:rPr lang="nb-NO" dirty="0" smtClean="0"/>
              <a:t> Q307 -&gt; full </a:t>
            </a:r>
            <a:r>
              <a:rPr lang="nb-NO" dirty="0" err="1" smtClean="0"/>
              <a:t>integration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office</a:t>
            </a:r>
            <a:r>
              <a:rPr lang="nb-NO" dirty="0" smtClean="0"/>
              <a:t> &lt;1 </a:t>
            </a:r>
            <a:r>
              <a:rPr lang="nb-NO" dirty="0" err="1" smtClean="0"/>
              <a:t>month</a:t>
            </a:r>
            <a:r>
              <a:rPr lang="nb-NO" dirty="0" smtClean="0"/>
              <a:t>, 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invoicing</a:t>
            </a:r>
            <a:r>
              <a:rPr lang="nb-NO" dirty="0" smtClean="0"/>
              <a:t> and </a:t>
            </a:r>
            <a:r>
              <a:rPr lang="nb-NO" dirty="0" err="1" smtClean="0"/>
              <a:t>operations</a:t>
            </a:r>
            <a:endParaRPr lang="nb-NO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D3A4D-6D75-4C97-80E0-E4BF5CA83459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Technical </a:t>
            </a:r>
            <a:br>
              <a:rPr lang="en-US" dirty="0" smtClean="0"/>
            </a:br>
            <a:r>
              <a:rPr lang="en-US" dirty="0" smtClean="0"/>
              <a:t>Value Realized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Categorization model forces </a:t>
            </a:r>
            <a:br>
              <a:rPr lang="en-US" dirty="0" smtClean="0"/>
            </a:br>
            <a:r>
              <a:rPr lang="en-US" dirty="0" smtClean="0"/>
              <a:t>developers to build maintainable services</a:t>
            </a:r>
          </a:p>
          <a:p>
            <a:pPr lvl="1"/>
            <a:r>
              <a:rPr lang="en-US" sz="1800" i="1" dirty="0" smtClean="0"/>
              <a:t>The service does one thing only (well)</a:t>
            </a:r>
          </a:p>
          <a:p>
            <a:pPr lvl="1"/>
            <a:r>
              <a:rPr lang="en-US" sz="1800" i="1" dirty="0" err="1" smtClean="0"/>
              <a:t>Evolveability</a:t>
            </a:r>
            <a:r>
              <a:rPr lang="en-US" sz="1800" i="1" dirty="0" smtClean="0"/>
              <a:t> empowers flexibility in asynchronous processes</a:t>
            </a:r>
          </a:p>
          <a:p>
            <a:r>
              <a:rPr lang="en-US" dirty="0" smtClean="0"/>
              <a:t>Categorized services are governable </a:t>
            </a:r>
          </a:p>
          <a:p>
            <a:pPr lvl="1"/>
            <a:r>
              <a:rPr lang="en-US" sz="1800" dirty="0" smtClean="0"/>
              <a:t>Governance rules are applied on each service level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D3A4D-6D75-4C97-80E0-E4BF5CA83459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pic>
        <p:nvPicPr>
          <p:cNvPr id="5122" name="Picture 2" descr="C:\Users\oystein.garshol\AppData\Local\Microsoft\Windows\Temporary Internet Files\Content.IE5\ZPRHAFVE\ServiceManifestSmal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7662" y="0"/>
            <a:ext cx="2356338" cy="2578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Key</a:t>
            </a:r>
            <a:r>
              <a:rPr lang="nb-NO" dirty="0" smtClean="0"/>
              <a:t> </a:t>
            </a:r>
            <a:r>
              <a:rPr lang="nb-NO" dirty="0" err="1" smtClean="0"/>
              <a:t>Takeaways</a:t>
            </a:r>
            <a:endParaRPr lang="en-US" dirty="0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975360"/>
            <a:ext cx="8189913" cy="4703762"/>
          </a:xfrm>
        </p:spPr>
        <p:txBody>
          <a:bodyPr/>
          <a:lstStyle/>
          <a:p>
            <a:r>
              <a:rPr lang="nb-NO" sz="1800" dirty="0" err="1" smtClean="0"/>
              <a:t>Both</a:t>
            </a:r>
            <a:r>
              <a:rPr lang="nb-NO" sz="1800" dirty="0" smtClean="0"/>
              <a:t> </a:t>
            </a:r>
            <a:r>
              <a:rPr lang="nb-NO" sz="1800" dirty="0" err="1" smtClean="0"/>
              <a:t>customers</a:t>
            </a:r>
            <a:r>
              <a:rPr lang="nb-NO" sz="1800" dirty="0" smtClean="0"/>
              <a:t> support </a:t>
            </a:r>
            <a:r>
              <a:rPr lang="nb-NO" sz="1800" dirty="0" err="1" smtClean="0"/>
              <a:t>their</a:t>
            </a:r>
            <a:r>
              <a:rPr lang="nb-NO" sz="1800" dirty="0" smtClean="0"/>
              <a:t> IT </a:t>
            </a:r>
            <a:r>
              <a:rPr lang="nb-NO" sz="1800" dirty="0" err="1" smtClean="0"/>
              <a:t>Strategy</a:t>
            </a:r>
            <a:r>
              <a:rPr lang="nb-NO" sz="1800" dirty="0" smtClean="0"/>
              <a:t> </a:t>
            </a:r>
            <a:r>
              <a:rPr lang="nb-NO" sz="1800" dirty="0" err="1" smtClean="0"/>
              <a:t>with</a:t>
            </a:r>
            <a:r>
              <a:rPr lang="nb-NO" sz="1800" dirty="0" smtClean="0"/>
              <a:t> standard </a:t>
            </a:r>
            <a:r>
              <a:rPr lang="nb-NO" sz="1800" dirty="0" err="1" smtClean="0"/>
              <a:t>Microsoft-based</a:t>
            </a:r>
            <a:r>
              <a:rPr lang="nb-NO" sz="1800" dirty="0" smtClean="0"/>
              <a:t> software.</a:t>
            </a:r>
          </a:p>
          <a:p>
            <a:r>
              <a:rPr lang="nb-NO" sz="1800" dirty="0" smtClean="0"/>
              <a:t>A </a:t>
            </a:r>
            <a:r>
              <a:rPr lang="nb-NO" sz="1800" dirty="0" err="1" smtClean="0"/>
              <a:t>best-practice</a:t>
            </a:r>
            <a:r>
              <a:rPr lang="nb-NO" sz="1800" dirty="0" smtClean="0"/>
              <a:t> </a:t>
            </a:r>
            <a:r>
              <a:rPr lang="nb-NO" sz="1800" dirty="0" err="1" smtClean="0"/>
              <a:t>architecture</a:t>
            </a:r>
            <a:r>
              <a:rPr lang="nb-NO" sz="1800" dirty="0" smtClean="0"/>
              <a:t> </a:t>
            </a:r>
            <a:r>
              <a:rPr lang="nb-NO" sz="1800" dirty="0" err="1" smtClean="0"/>
              <a:t>provides</a:t>
            </a:r>
            <a:r>
              <a:rPr lang="nb-NO" sz="1800" dirty="0" smtClean="0"/>
              <a:t> a </a:t>
            </a:r>
            <a:r>
              <a:rPr lang="nb-NO" sz="1800" dirty="0" err="1" smtClean="0"/>
              <a:t>evolvable</a:t>
            </a:r>
            <a:r>
              <a:rPr lang="nb-NO" sz="1800" dirty="0" smtClean="0"/>
              <a:t> </a:t>
            </a:r>
            <a:r>
              <a:rPr lang="nb-NO" sz="1800" dirty="0" err="1" smtClean="0"/>
              <a:t>foundation</a:t>
            </a:r>
            <a:r>
              <a:rPr lang="nb-NO" sz="1800" dirty="0" smtClean="0"/>
              <a:t> for agile business </a:t>
            </a:r>
            <a:r>
              <a:rPr lang="nb-NO" sz="1800" dirty="0" err="1" smtClean="0"/>
              <a:t>process</a:t>
            </a:r>
            <a:r>
              <a:rPr lang="nb-NO" sz="1800" dirty="0" smtClean="0"/>
              <a:t> </a:t>
            </a:r>
            <a:r>
              <a:rPr lang="nb-NO" sz="1800" dirty="0" err="1" smtClean="0"/>
              <a:t>management</a:t>
            </a:r>
            <a:r>
              <a:rPr lang="nb-NO" sz="1800" dirty="0" smtClean="0"/>
              <a:t> and </a:t>
            </a:r>
            <a:r>
              <a:rPr lang="nb-NO" sz="1800" dirty="0" err="1" smtClean="0"/>
              <a:t>optimization</a:t>
            </a:r>
            <a:r>
              <a:rPr lang="nb-NO" sz="1800" dirty="0" smtClean="0"/>
              <a:t> </a:t>
            </a:r>
            <a:r>
              <a:rPr lang="nb-NO" sz="1800" dirty="0" err="1" smtClean="0"/>
              <a:t>through</a:t>
            </a:r>
            <a:r>
              <a:rPr lang="nb-NO" sz="1800" dirty="0" smtClean="0"/>
              <a:t> H2A services in K2 </a:t>
            </a:r>
            <a:r>
              <a:rPr lang="nb-NO" sz="1800" dirty="0" err="1" smtClean="0"/>
              <a:t>BlackPearl</a:t>
            </a:r>
            <a:r>
              <a:rPr lang="nb-NO" sz="1800" dirty="0" smtClean="0"/>
              <a:t> and MOSS.</a:t>
            </a:r>
          </a:p>
          <a:p>
            <a:r>
              <a:rPr lang="nb-NO" sz="1800" dirty="0" smtClean="0"/>
              <a:t>A </a:t>
            </a:r>
            <a:r>
              <a:rPr lang="nb-NO" sz="1800" dirty="0" err="1" smtClean="0"/>
              <a:t>platform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standard software </a:t>
            </a:r>
            <a:r>
              <a:rPr lang="nb-NO" sz="1800" dirty="0" err="1" smtClean="0"/>
              <a:t>that</a:t>
            </a:r>
            <a:r>
              <a:rPr lang="nb-NO" sz="1800" dirty="0" smtClean="0"/>
              <a:t> supports a </a:t>
            </a:r>
            <a:r>
              <a:rPr lang="nb-NO" sz="1800" dirty="0" err="1" smtClean="0"/>
              <a:t>wide</a:t>
            </a:r>
            <a:r>
              <a:rPr lang="nb-NO" sz="1800" dirty="0" smtClean="0"/>
              <a:t> range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core</a:t>
            </a:r>
            <a:r>
              <a:rPr lang="nb-NO" sz="1800" dirty="0" smtClean="0"/>
              <a:t> </a:t>
            </a:r>
            <a:r>
              <a:rPr lang="nb-NO" sz="1800" dirty="0" err="1" smtClean="0"/>
              <a:t>processes</a:t>
            </a:r>
            <a:r>
              <a:rPr lang="nb-NO" sz="1800" dirty="0" smtClean="0"/>
              <a:t> is a </a:t>
            </a:r>
            <a:r>
              <a:rPr lang="nb-NO" sz="1800" dirty="0" err="1" smtClean="0"/>
              <a:t>cheap</a:t>
            </a:r>
            <a:r>
              <a:rPr lang="nb-NO" sz="1800" dirty="0" smtClean="0"/>
              <a:t> target for </a:t>
            </a:r>
            <a:r>
              <a:rPr lang="nb-NO" sz="1800" dirty="0" err="1" smtClean="0"/>
              <a:t>future</a:t>
            </a:r>
            <a:r>
              <a:rPr lang="nb-NO" sz="1800" dirty="0" smtClean="0"/>
              <a:t> IT </a:t>
            </a:r>
            <a:r>
              <a:rPr lang="nb-NO" sz="1800" dirty="0" err="1" smtClean="0"/>
              <a:t>investments</a:t>
            </a:r>
            <a:r>
              <a:rPr lang="nb-NO" sz="1800" dirty="0" smtClean="0"/>
              <a:t>.</a:t>
            </a:r>
          </a:p>
          <a:p>
            <a:r>
              <a:rPr lang="nb-NO" sz="1800" dirty="0" err="1" smtClean="0"/>
              <a:t>Process</a:t>
            </a:r>
            <a:r>
              <a:rPr lang="nb-NO" sz="1800" dirty="0" smtClean="0"/>
              <a:t> </a:t>
            </a:r>
            <a:r>
              <a:rPr lang="nb-NO" sz="1800" dirty="0" err="1" smtClean="0"/>
              <a:t>management</a:t>
            </a:r>
            <a:r>
              <a:rPr lang="nb-NO" sz="1800" dirty="0" smtClean="0"/>
              <a:t> and services </a:t>
            </a:r>
            <a:r>
              <a:rPr lang="nb-NO" sz="1800" dirty="0" err="1" smtClean="0"/>
              <a:t>opens</a:t>
            </a:r>
            <a:r>
              <a:rPr lang="nb-NO" sz="1800" dirty="0" smtClean="0"/>
              <a:t> Business </a:t>
            </a:r>
            <a:r>
              <a:rPr lang="nb-NO" sz="1800" dirty="0" err="1" smtClean="0"/>
              <a:t>Intelligence</a:t>
            </a:r>
            <a:r>
              <a:rPr lang="nb-NO" sz="1800" dirty="0" smtClean="0"/>
              <a:t> and </a:t>
            </a:r>
            <a:r>
              <a:rPr lang="nb-NO" sz="1800" dirty="0" err="1" smtClean="0"/>
              <a:t>Reporting</a:t>
            </a:r>
            <a:r>
              <a:rPr lang="nb-NO" sz="1800" dirty="0" smtClean="0"/>
              <a:t> </a:t>
            </a:r>
            <a:r>
              <a:rPr lang="nb-NO" sz="1800" dirty="0" err="1" smtClean="0"/>
              <a:t>opportunities</a:t>
            </a:r>
            <a:r>
              <a:rPr lang="nb-NO" sz="1800" dirty="0" smtClean="0"/>
              <a:t>.</a:t>
            </a:r>
          </a:p>
          <a:p>
            <a:r>
              <a:rPr lang="nb-NO" sz="1800" dirty="0" err="1" smtClean="0"/>
              <a:t>Low</a:t>
            </a:r>
            <a:r>
              <a:rPr lang="nb-NO" sz="1800" dirty="0" smtClean="0"/>
              <a:t> </a:t>
            </a:r>
            <a:r>
              <a:rPr lang="nb-NO" sz="1800" dirty="0" err="1" smtClean="0"/>
              <a:t>cost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evolution</a:t>
            </a:r>
            <a:r>
              <a:rPr lang="nb-NO" sz="1800" dirty="0" smtClean="0"/>
              <a:t> </a:t>
            </a:r>
            <a:r>
              <a:rPr lang="nb-NO" sz="1800" dirty="0" err="1" smtClean="0"/>
              <a:t>through</a:t>
            </a:r>
            <a:r>
              <a:rPr lang="nb-NO" sz="1800" dirty="0" smtClean="0"/>
              <a:t> </a:t>
            </a:r>
            <a:r>
              <a:rPr lang="nb-NO" sz="1800" dirty="0" err="1" smtClean="0"/>
              <a:t>maximizing</a:t>
            </a:r>
            <a:r>
              <a:rPr lang="nb-NO" sz="1800" dirty="0" smtClean="0"/>
              <a:t> </a:t>
            </a:r>
            <a:r>
              <a:rPr lang="nb-NO" sz="1800" dirty="0" err="1" smtClean="0"/>
              <a:t>value</a:t>
            </a:r>
            <a:r>
              <a:rPr lang="nb-NO" sz="1800" dirty="0" smtClean="0"/>
              <a:t> in </a:t>
            </a:r>
            <a:r>
              <a:rPr lang="nb-NO" sz="1800" dirty="0" err="1" smtClean="0"/>
              <a:t>new</a:t>
            </a:r>
            <a:r>
              <a:rPr lang="nb-NO" sz="1800" dirty="0" smtClean="0"/>
              <a:t> </a:t>
            </a:r>
            <a:r>
              <a:rPr lang="nb-NO" sz="1800" dirty="0" err="1" smtClean="0"/>
              <a:t>releases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standard software.</a:t>
            </a:r>
          </a:p>
          <a:p>
            <a:pPr lvl="1"/>
            <a:r>
              <a:rPr lang="nb-NO" sz="1400" dirty="0" smtClean="0"/>
              <a:t>Microsoft Office </a:t>
            </a:r>
            <a:r>
              <a:rPr lang="nb-NO" sz="1400" dirty="0" err="1" smtClean="0"/>
              <a:t>Sharepoint</a:t>
            </a:r>
            <a:r>
              <a:rPr lang="nb-NO" sz="1400" dirty="0" smtClean="0"/>
              <a:t> Server 2007</a:t>
            </a:r>
          </a:p>
          <a:p>
            <a:pPr lvl="1"/>
            <a:r>
              <a:rPr lang="nb-NO" sz="1400" dirty="0" smtClean="0"/>
              <a:t>Microsoft Dynamics CRM 4.0</a:t>
            </a:r>
          </a:p>
          <a:p>
            <a:pPr lvl="1"/>
            <a:r>
              <a:rPr lang="nb-NO" sz="1400" dirty="0" smtClean="0"/>
              <a:t>K2 ”</a:t>
            </a:r>
            <a:r>
              <a:rPr lang="nb-NO" sz="1400" dirty="0" err="1" smtClean="0"/>
              <a:t>BlackPearl</a:t>
            </a:r>
            <a:r>
              <a:rPr lang="nb-NO" sz="1400" dirty="0" smtClean="0"/>
              <a:t>”</a:t>
            </a:r>
          </a:p>
          <a:p>
            <a:pPr>
              <a:buFontTx/>
              <a:buNone/>
            </a:pPr>
            <a:endParaRPr lang="nb-NO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D3A4D-6D75-4C97-80E0-E4BF5CA83459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3724D5-6D15-43C0-913E-CE0E97FBEE43}" type="slidenum">
              <a:rPr lang="nb-NO"/>
              <a:pPr/>
              <a:t>3</a:t>
            </a:fld>
            <a:endParaRPr lang="nb-NO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</a:t>
            </a:r>
            <a:r>
              <a:rPr lang="en-US" dirty="0" err="1" smtClean="0"/>
              <a:t>shipbroking</a:t>
            </a:r>
            <a:endParaRPr lang="en-US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033463"/>
            <a:ext cx="8189913" cy="4703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Objectware have delivered Service Oriented Shipbroker applications to two major Norwegian </a:t>
            </a:r>
            <a:r>
              <a:rPr lang="en-US" sz="1800" dirty="0" smtClean="0"/>
              <a:t>ship brokers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Common for both companies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Own company + joint venture with others = complex organization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Sharing and separating information (crucial!)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Geographically disparate (Europe/Asia)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24/7/365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Different departments/markets – different needs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Cargo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200" dirty="0" smtClean="0"/>
              <a:t>Spot-markets: high intensity, large volumes of contracts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200" dirty="0" smtClean="0"/>
              <a:t>Long running contracts:  5 – 15 years to complete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Sales &amp; Purchase / </a:t>
            </a:r>
            <a:r>
              <a:rPr lang="en-US" sz="1400" dirty="0" err="1" smtClean="0"/>
              <a:t>Newbuilding</a:t>
            </a:r>
            <a:endParaRPr lang="en-US" sz="1400" dirty="0" smtClean="0"/>
          </a:p>
          <a:p>
            <a:pPr lvl="3" eaLnBrk="1" hangingPunct="1">
              <a:lnSpc>
                <a:spcPct val="90000"/>
              </a:lnSpc>
            </a:pPr>
            <a:r>
              <a:rPr lang="en-US" sz="1200" dirty="0" smtClean="0"/>
              <a:t>Very few, but very complex negotiations, contracts and follow-up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200" dirty="0" smtClean="0"/>
              <a:t>Close cooperation with many parties over a long period of time (</a:t>
            </a:r>
            <a:r>
              <a:rPr lang="en-US" sz="1200" dirty="0" smtClean="0"/>
              <a:t>ship owners</a:t>
            </a:r>
            <a:r>
              <a:rPr lang="en-US" sz="1200" dirty="0" smtClean="0"/>
              <a:t>, investors, shipyards, shippers)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200" dirty="0" smtClean="0"/>
              <a:t>Consultancy and advisory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Highly proficient Information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4B77D9-CF76-4693-BA71-895C1FF3667C}" type="slidenum">
              <a:rPr lang="nb-NO"/>
              <a:pPr/>
              <a:t>4</a:t>
            </a:fld>
            <a:endParaRPr lang="nb-NO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Architecture Strategy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Architectural goal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Continuously retain </a:t>
            </a:r>
            <a:r>
              <a:rPr lang="en-US" sz="1800" dirty="0" err="1" smtClean="0"/>
              <a:t>evolvability</a:t>
            </a:r>
            <a:r>
              <a:rPr lang="en-US" sz="1800" dirty="0" smtClean="0"/>
              <a:t> aligned with the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Support agile process management with </a:t>
            </a:r>
            <a:r>
              <a:rPr lang="en-US" sz="1800" dirty="0" err="1" smtClean="0"/>
              <a:t>auditability</a:t>
            </a:r>
            <a:r>
              <a:rPr lang="en-US" sz="1800" dirty="0" smtClean="0"/>
              <a:t> according to rules and regulations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Support analysis and reporting on business data (Business Intelligence)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Harvest value from standard software suites through continuous upgrades of best-of-breed software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Service oriented architecture (SOA)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Based on </a:t>
            </a:r>
            <a:r>
              <a:rPr lang="en-US" sz="1800" dirty="0" err="1" smtClean="0"/>
              <a:t>Objectwares</a:t>
            </a:r>
            <a:r>
              <a:rPr lang="en-US" sz="1800" dirty="0" smtClean="0"/>
              <a:t> categorization framework for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Business services expose information from several data sources (internal and external)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Complete business process management with K2 Blackpearl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1BF9E4-C953-4CA3-B844-252E770D8480}" type="slidenum">
              <a:rPr lang="nb-NO"/>
              <a:pPr/>
              <a:t>5</a:t>
            </a:fld>
            <a:endParaRPr lang="nb-NO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err="1" smtClean="0"/>
              <a:t>Architecture</a:t>
            </a:r>
            <a:r>
              <a:rPr lang="nb-NO" dirty="0" smtClean="0"/>
              <a:t> </a:t>
            </a:r>
            <a:r>
              <a:rPr lang="nb-NO" dirty="0" err="1" smtClean="0"/>
              <a:t>overview</a:t>
            </a:r>
            <a:endParaRPr lang="en-US" dirty="0" smtClean="0"/>
          </a:p>
        </p:txBody>
      </p:sp>
      <p:pic>
        <p:nvPicPr>
          <p:cNvPr id="24611" name="Picture 28" descr="dynamics_we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727" y="5713414"/>
            <a:ext cx="227648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615" name="Group 78"/>
          <p:cNvGrpSpPr>
            <a:grpSpLocks/>
          </p:cNvGrpSpPr>
          <p:nvPr/>
        </p:nvGrpSpPr>
        <p:grpSpPr bwMode="auto">
          <a:xfrm>
            <a:off x="134938" y="4876802"/>
            <a:ext cx="7847032" cy="784225"/>
            <a:chOff x="85" y="3072"/>
            <a:chExt cx="4943" cy="494"/>
          </a:xfrm>
        </p:grpSpPr>
        <p:pic>
          <p:nvPicPr>
            <p:cNvPr id="24621" name="Picture 18" descr="OW_service-categories_CS_standalo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" y="3072"/>
              <a:ext cx="99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22" name="Group 36"/>
            <p:cNvGrpSpPr>
              <a:grpSpLocks/>
            </p:cNvGrpSpPr>
            <p:nvPr/>
          </p:nvGrpSpPr>
          <p:grpSpPr bwMode="auto">
            <a:xfrm>
              <a:off x="1104" y="3097"/>
              <a:ext cx="1079" cy="212"/>
              <a:chOff x="1539" y="3024"/>
              <a:chExt cx="1079" cy="212"/>
            </a:xfrm>
          </p:grpSpPr>
          <p:pic>
            <p:nvPicPr>
              <p:cNvPr id="24635" name="Picture 34" descr="OW_service-categories_CS_standalon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39" y="3045"/>
                <a:ext cx="374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36" name="Text Box 35"/>
              <p:cNvSpPr txBox="1">
                <a:spLocks noChangeArrowheads="1"/>
              </p:cNvSpPr>
              <p:nvPr/>
            </p:nvSpPr>
            <p:spPr bwMode="auto">
              <a:xfrm>
                <a:off x="1899" y="3024"/>
                <a:ext cx="7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/>
                  <a:t>Account</a:t>
                </a:r>
                <a:endParaRPr lang="en-US" sz="1600"/>
              </a:p>
            </p:txBody>
          </p:sp>
        </p:grpSp>
        <p:grpSp>
          <p:nvGrpSpPr>
            <p:cNvPr id="24623" name="Group 37"/>
            <p:cNvGrpSpPr>
              <a:grpSpLocks/>
            </p:cNvGrpSpPr>
            <p:nvPr/>
          </p:nvGrpSpPr>
          <p:grpSpPr bwMode="auto">
            <a:xfrm>
              <a:off x="1115" y="3318"/>
              <a:ext cx="1079" cy="212"/>
              <a:chOff x="1323" y="3024"/>
              <a:chExt cx="1079" cy="212"/>
            </a:xfrm>
          </p:grpSpPr>
          <p:pic>
            <p:nvPicPr>
              <p:cNvPr id="24633" name="Picture 38" descr="OW_service-categories_CS_standalon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23" y="3045"/>
                <a:ext cx="374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34" name="Text Box 39"/>
              <p:cNvSpPr txBox="1">
                <a:spLocks noChangeArrowheads="1"/>
              </p:cNvSpPr>
              <p:nvPr/>
            </p:nvSpPr>
            <p:spPr bwMode="auto">
              <a:xfrm>
                <a:off x="1683" y="3024"/>
                <a:ext cx="7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/>
                  <a:t>Contact</a:t>
                </a:r>
                <a:endParaRPr lang="en-US" sz="1600"/>
              </a:p>
            </p:txBody>
          </p:sp>
        </p:grpSp>
        <p:grpSp>
          <p:nvGrpSpPr>
            <p:cNvPr id="24624" name="Group 40"/>
            <p:cNvGrpSpPr>
              <a:grpSpLocks/>
            </p:cNvGrpSpPr>
            <p:nvPr/>
          </p:nvGrpSpPr>
          <p:grpSpPr bwMode="auto">
            <a:xfrm>
              <a:off x="2272" y="3092"/>
              <a:ext cx="1887" cy="213"/>
              <a:chOff x="1539" y="3024"/>
              <a:chExt cx="1887" cy="213"/>
            </a:xfrm>
          </p:grpSpPr>
          <p:pic>
            <p:nvPicPr>
              <p:cNvPr id="24631" name="Picture 41" descr="OW_service-categories_CS_standalon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39" y="3045"/>
                <a:ext cx="374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32" name="Text Box 42"/>
              <p:cNvSpPr txBox="1">
                <a:spLocks noChangeArrowheads="1"/>
              </p:cNvSpPr>
              <p:nvPr/>
            </p:nvSpPr>
            <p:spPr bwMode="auto">
              <a:xfrm>
                <a:off x="1899" y="3024"/>
                <a:ext cx="152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dirty="0" err="1" smtClean="0"/>
                  <a:t>Fixture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Persistence</a:t>
                </a:r>
                <a:endParaRPr lang="en-US" sz="1600" dirty="0"/>
              </a:p>
            </p:txBody>
          </p:sp>
        </p:grpSp>
        <p:grpSp>
          <p:nvGrpSpPr>
            <p:cNvPr id="24625" name="Group 43"/>
            <p:cNvGrpSpPr>
              <a:grpSpLocks/>
            </p:cNvGrpSpPr>
            <p:nvPr/>
          </p:nvGrpSpPr>
          <p:grpSpPr bwMode="auto">
            <a:xfrm>
              <a:off x="3949" y="3087"/>
              <a:ext cx="1079" cy="212"/>
              <a:chOff x="2010" y="3024"/>
              <a:chExt cx="1079" cy="212"/>
            </a:xfrm>
          </p:grpSpPr>
          <p:pic>
            <p:nvPicPr>
              <p:cNvPr id="24629" name="Picture 44" descr="OW_service-categories_CS_standalon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010" y="3045"/>
                <a:ext cx="374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30" name="Text Box 45"/>
              <p:cNvSpPr txBox="1">
                <a:spLocks noChangeArrowheads="1"/>
              </p:cNvSpPr>
              <p:nvPr/>
            </p:nvSpPr>
            <p:spPr bwMode="auto">
              <a:xfrm>
                <a:off x="2370" y="3024"/>
                <a:ext cx="7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dirty="0" err="1" smtClean="0"/>
                  <a:t>Vessel</a:t>
                </a:r>
                <a:endParaRPr lang="en-US" sz="1600" dirty="0"/>
              </a:p>
            </p:txBody>
          </p:sp>
        </p:grpSp>
        <p:grpSp>
          <p:nvGrpSpPr>
            <p:cNvPr id="24626" name="Group 74"/>
            <p:cNvGrpSpPr>
              <a:grpSpLocks/>
            </p:cNvGrpSpPr>
            <p:nvPr/>
          </p:nvGrpSpPr>
          <p:grpSpPr bwMode="auto">
            <a:xfrm>
              <a:off x="2272" y="3311"/>
              <a:ext cx="1887" cy="213"/>
              <a:chOff x="2699" y="3086"/>
              <a:chExt cx="1887" cy="213"/>
            </a:xfrm>
          </p:grpSpPr>
          <p:pic>
            <p:nvPicPr>
              <p:cNvPr id="24627" name="Picture 47" descr="OW_service-categories_CS_standalon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99" y="3107"/>
                <a:ext cx="374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28" name="Text Box 48"/>
              <p:cNvSpPr txBox="1">
                <a:spLocks noChangeArrowheads="1"/>
              </p:cNvSpPr>
              <p:nvPr/>
            </p:nvSpPr>
            <p:spPr bwMode="auto">
              <a:xfrm>
                <a:off x="3059" y="3086"/>
                <a:ext cx="152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dirty="0" err="1" smtClean="0"/>
                  <a:t>Invoice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Persistence</a:t>
                </a:r>
                <a:endParaRPr lang="en-US" sz="1600" dirty="0"/>
              </a:p>
            </p:txBody>
          </p:sp>
        </p:grpSp>
      </p:grpSp>
      <p:grpSp>
        <p:nvGrpSpPr>
          <p:cNvPr id="24585" name="Group 80"/>
          <p:cNvGrpSpPr>
            <a:grpSpLocks/>
          </p:cNvGrpSpPr>
          <p:nvPr/>
        </p:nvGrpSpPr>
        <p:grpSpPr bwMode="auto">
          <a:xfrm>
            <a:off x="149225" y="1646237"/>
            <a:ext cx="7848600" cy="792163"/>
            <a:chOff x="94" y="1037"/>
            <a:chExt cx="4944" cy="499"/>
          </a:xfrm>
        </p:grpSpPr>
        <p:pic>
          <p:nvPicPr>
            <p:cNvPr id="24600" name="Picture 15" descr="OW_service-categories_H2A_standalon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4" y="1037"/>
              <a:ext cx="985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01" name="Group 55"/>
            <p:cNvGrpSpPr>
              <a:grpSpLocks/>
            </p:cNvGrpSpPr>
            <p:nvPr/>
          </p:nvGrpSpPr>
          <p:grpSpPr bwMode="auto">
            <a:xfrm>
              <a:off x="1074" y="1068"/>
              <a:ext cx="1729" cy="212"/>
              <a:chOff x="1504" y="1181"/>
              <a:chExt cx="1729" cy="212"/>
            </a:xfrm>
          </p:grpSpPr>
          <p:pic>
            <p:nvPicPr>
              <p:cNvPr id="24608" name="Picture 52" descr="OW_service-categories_H2A_standalon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04" y="1181"/>
                <a:ext cx="40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9" name="Text Box 53"/>
              <p:cNvSpPr txBox="1">
                <a:spLocks noChangeArrowheads="1"/>
              </p:cNvSpPr>
              <p:nvPr/>
            </p:nvSpPr>
            <p:spPr bwMode="auto">
              <a:xfrm>
                <a:off x="1910" y="1181"/>
                <a:ext cx="13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dirty="0" smtClean="0"/>
                  <a:t>SharePoint</a:t>
                </a:r>
                <a:endParaRPr lang="en-US" sz="1600" dirty="0"/>
              </a:p>
            </p:txBody>
          </p:sp>
        </p:grpSp>
        <p:grpSp>
          <p:nvGrpSpPr>
            <p:cNvPr id="24602" name="Group 56"/>
            <p:cNvGrpSpPr>
              <a:grpSpLocks/>
            </p:cNvGrpSpPr>
            <p:nvPr/>
          </p:nvGrpSpPr>
          <p:grpSpPr bwMode="auto">
            <a:xfrm>
              <a:off x="2940" y="1068"/>
              <a:ext cx="2098" cy="213"/>
              <a:chOff x="1504" y="1181"/>
              <a:chExt cx="2098" cy="213"/>
            </a:xfrm>
          </p:grpSpPr>
          <p:pic>
            <p:nvPicPr>
              <p:cNvPr id="24606" name="Picture 57" descr="OW_service-categories_H2A_standalon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04" y="1181"/>
                <a:ext cx="40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7" name="Text Box 58"/>
              <p:cNvSpPr txBox="1">
                <a:spLocks noChangeArrowheads="1"/>
              </p:cNvSpPr>
              <p:nvPr/>
            </p:nvSpPr>
            <p:spPr bwMode="auto">
              <a:xfrm>
                <a:off x="1910" y="1181"/>
                <a:ext cx="169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dirty="0" err="1" smtClean="0"/>
                  <a:t>WebForms</a:t>
                </a:r>
                <a:endParaRPr lang="en-US" sz="1600" dirty="0"/>
              </a:p>
            </p:txBody>
          </p:sp>
        </p:grpSp>
        <p:grpSp>
          <p:nvGrpSpPr>
            <p:cNvPr id="24603" name="Group 59"/>
            <p:cNvGrpSpPr>
              <a:grpSpLocks/>
            </p:cNvGrpSpPr>
            <p:nvPr/>
          </p:nvGrpSpPr>
          <p:grpSpPr bwMode="auto">
            <a:xfrm>
              <a:off x="1076" y="1324"/>
              <a:ext cx="1729" cy="212"/>
              <a:chOff x="1244" y="1181"/>
              <a:chExt cx="1729" cy="212"/>
            </a:xfrm>
          </p:grpSpPr>
          <p:pic>
            <p:nvPicPr>
              <p:cNvPr id="24604" name="Picture 60" descr="OW_service-categories_H2A_standalon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44" y="1181"/>
                <a:ext cx="40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5" name="Text Box 61"/>
              <p:cNvSpPr txBox="1">
                <a:spLocks noChangeArrowheads="1"/>
              </p:cNvSpPr>
              <p:nvPr/>
            </p:nvSpPr>
            <p:spPr bwMode="auto">
              <a:xfrm>
                <a:off x="1650" y="1181"/>
                <a:ext cx="13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/>
                  <a:t>Outlook</a:t>
                </a:r>
                <a:endParaRPr lang="en-US" sz="1600"/>
              </a:p>
            </p:txBody>
          </p:sp>
        </p:grpSp>
      </p:grpSp>
      <p:grpSp>
        <p:nvGrpSpPr>
          <p:cNvPr id="24586" name="Group 77"/>
          <p:cNvGrpSpPr>
            <a:grpSpLocks/>
          </p:cNvGrpSpPr>
          <p:nvPr/>
        </p:nvGrpSpPr>
        <p:grpSpPr bwMode="auto">
          <a:xfrm>
            <a:off x="127000" y="2724150"/>
            <a:ext cx="7870825" cy="784225"/>
            <a:chOff x="80" y="1716"/>
            <a:chExt cx="4958" cy="494"/>
          </a:xfrm>
        </p:grpSpPr>
        <p:pic>
          <p:nvPicPr>
            <p:cNvPr id="24587" name="Picture 24" descr="OW_service-categories_A2A_standalon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0" y="1716"/>
              <a:ext cx="101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88" name="Group 64"/>
            <p:cNvGrpSpPr>
              <a:grpSpLocks/>
            </p:cNvGrpSpPr>
            <p:nvPr/>
          </p:nvGrpSpPr>
          <p:grpSpPr bwMode="auto">
            <a:xfrm>
              <a:off x="1102" y="1780"/>
              <a:ext cx="2053" cy="212"/>
              <a:chOff x="1510" y="1869"/>
              <a:chExt cx="2053" cy="212"/>
            </a:xfrm>
          </p:grpSpPr>
          <p:pic>
            <p:nvPicPr>
              <p:cNvPr id="24598" name="Picture 62" descr="OW_service-categories_A2A_standalon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10" y="1869"/>
                <a:ext cx="386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99" name="Text Box 63"/>
              <p:cNvSpPr txBox="1">
                <a:spLocks noChangeArrowheads="1"/>
              </p:cNvSpPr>
              <p:nvPr/>
            </p:nvSpPr>
            <p:spPr bwMode="auto">
              <a:xfrm>
                <a:off x="1896" y="1869"/>
                <a:ext cx="166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dirty="0" err="1" smtClean="0"/>
                  <a:t>Fixture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Registration</a:t>
                </a:r>
                <a:endParaRPr lang="en-US" sz="1600" dirty="0"/>
              </a:p>
            </p:txBody>
          </p:sp>
        </p:grpSp>
        <p:grpSp>
          <p:nvGrpSpPr>
            <p:cNvPr id="24589" name="Group 65"/>
            <p:cNvGrpSpPr>
              <a:grpSpLocks/>
            </p:cNvGrpSpPr>
            <p:nvPr/>
          </p:nvGrpSpPr>
          <p:grpSpPr bwMode="auto">
            <a:xfrm>
              <a:off x="1093" y="1998"/>
              <a:ext cx="2053" cy="212"/>
              <a:chOff x="1255" y="1869"/>
              <a:chExt cx="2053" cy="212"/>
            </a:xfrm>
          </p:grpSpPr>
          <p:pic>
            <p:nvPicPr>
              <p:cNvPr id="24596" name="Picture 66" descr="OW_service-categories_A2A_standalon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55" y="1869"/>
                <a:ext cx="386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97" name="Text Box 67"/>
              <p:cNvSpPr txBox="1">
                <a:spLocks noChangeArrowheads="1"/>
              </p:cNvSpPr>
              <p:nvPr/>
            </p:nvSpPr>
            <p:spPr bwMode="auto">
              <a:xfrm>
                <a:off x="1641" y="1869"/>
                <a:ext cx="166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dirty="0" err="1" smtClean="0"/>
                  <a:t>Fixture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Maintenance</a:t>
                </a:r>
                <a:endParaRPr lang="en-US" sz="1600" dirty="0"/>
              </a:p>
            </p:txBody>
          </p:sp>
        </p:grpSp>
        <p:grpSp>
          <p:nvGrpSpPr>
            <p:cNvPr id="24590" name="Group 68"/>
            <p:cNvGrpSpPr>
              <a:grpSpLocks/>
            </p:cNvGrpSpPr>
            <p:nvPr/>
          </p:nvGrpSpPr>
          <p:grpSpPr bwMode="auto">
            <a:xfrm>
              <a:off x="2985" y="1780"/>
              <a:ext cx="2053" cy="212"/>
              <a:chOff x="1510" y="1869"/>
              <a:chExt cx="2053" cy="212"/>
            </a:xfrm>
          </p:grpSpPr>
          <p:pic>
            <p:nvPicPr>
              <p:cNvPr id="24594" name="Picture 69" descr="OW_service-categories_A2A_standalon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10" y="1869"/>
                <a:ext cx="386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95" name="Text Box 70"/>
              <p:cNvSpPr txBox="1">
                <a:spLocks noChangeArrowheads="1"/>
              </p:cNvSpPr>
              <p:nvPr/>
            </p:nvSpPr>
            <p:spPr bwMode="auto">
              <a:xfrm>
                <a:off x="1896" y="1869"/>
                <a:ext cx="166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dirty="0" err="1" smtClean="0"/>
                  <a:t>Invoicing</a:t>
                </a:r>
                <a:endParaRPr lang="en-US" sz="1600" dirty="0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4179" y="5775325"/>
            <a:ext cx="282012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8828" y="5810493"/>
            <a:ext cx="1662113" cy="35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44" descr="OW_service-categories_CS_standal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1582" y="5270983"/>
            <a:ext cx="593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6843082" y="5237645"/>
            <a:ext cx="19316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dirty="0" err="1" smtClean="0"/>
              <a:t>Employee</a:t>
            </a:r>
            <a:endParaRPr lang="en-US" sz="16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120650" y="3805239"/>
            <a:ext cx="7979943" cy="784225"/>
            <a:chOff x="120650" y="3805239"/>
            <a:chExt cx="7979943" cy="784225"/>
          </a:xfrm>
        </p:grpSpPr>
        <p:pic>
          <p:nvPicPr>
            <p:cNvPr id="55" name="Picture 49" descr="OW_service-categories_ACS_standalon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872318" y="3840916"/>
              <a:ext cx="65087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16" name="Group 76"/>
            <p:cNvGrpSpPr>
              <a:grpSpLocks/>
            </p:cNvGrpSpPr>
            <p:nvPr/>
          </p:nvGrpSpPr>
          <p:grpSpPr bwMode="auto">
            <a:xfrm>
              <a:off x="120650" y="3805239"/>
              <a:ext cx="5172088" cy="784225"/>
              <a:chOff x="76" y="2397"/>
              <a:chExt cx="3258" cy="494"/>
            </a:xfrm>
          </p:grpSpPr>
          <p:pic>
            <p:nvPicPr>
              <p:cNvPr id="24617" name="Picture 21" descr="OW_service-categories_ACS_standalone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6" y="2397"/>
                <a:ext cx="100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618" name="Group 51"/>
              <p:cNvGrpSpPr>
                <a:grpSpLocks/>
              </p:cNvGrpSpPr>
              <p:nvPr/>
            </p:nvGrpSpPr>
            <p:grpSpPr bwMode="auto">
              <a:xfrm>
                <a:off x="1183" y="2617"/>
                <a:ext cx="2151" cy="216"/>
                <a:chOff x="1513" y="2695"/>
                <a:chExt cx="2151" cy="216"/>
              </a:xfrm>
            </p:grpSpPr>
            <p:pic>
              <p:nvPicPr>
                <p:cNvPr id="24619" name="Picture 49" descr="OW_service-categories_ACS_standalone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13" y="2695"/>
                  <a:ext cx="410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23" y="2698"/>
                  <a:ext cx="174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dirty="0" err="1" smtClean="0"/>
                    <a:t>Fixture</a:t>
                  </a:r>
                  <a:r>
                    <a:rPr lang="nb-NO" sz="1600" dirty="0" smtClean="0"/>
                    <a:t> Query</a:t>
                  </a:r>
                  <a:endParaRPr lang="en-US" sz="1600" dirty="0"/>
                </a:p>
              </p:txBody>
            </p:sp>
          </p:grpSp>
        </p:grpSp>
        <p:sp>
          <p:nvSpPr>
            <p:cNvPr id="56" name="Text Box 50"/>
            <p:cNvSpPr txBox="1">
              <a:spLocks noChangeArrowheads="1"/>
            </p:cNvSpPr>
            <p:nvPr/>
          </p:nvSpPr>
          <p:spPr bwMode="auto">
            <a:xfrm>
              <a:off x="2523193" y="3845678"/>
              <a:ext cx="2763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600" dirty="0" err="1" smtClean="0"/>
                <a:t>Invoice</a:t>
              </a:r>
              <a:r>
                <a:rPr lang="nb-NO" sz="1600" dirty="0" smtClean="0"/>
                <a:t> Planning</a:t>
              </a:r>
              <a:endParaRPr lang="en-US" sz="1600" dirty="0"/>
            </a:p>
          </p:txBody>
        </p:sp>
        <p:pic>
          <p:nvPicPr>
            <p:cNvPr id="59" name="Picture 49" descr="OW_service-categories_ACS_standalon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85758" y="3876084"/>
              <a:ext cx="65087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5336633" y="3880846"/>
              <a:ext cx="2763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600" dirty="0" smtClean="0"/>
                <a:t>Organization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Examples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Core</a:t>
            </a:r>
            <a:r>
              <a:rPr lang="nb-NO" dirty="0" smtClean="0"/>
              <a:t>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Core</a:t>
            </a:r>
            <a:r>
              <a:rPr lang="nb-NO" dirty="0" smtClean="0"/>
              <a:t> Services </a:t>
            </a:r>
            <a:r>
              <a:rPr lang="nb-NO" dirty="0" err="1" smtClean="0"/>
              <a:t>adds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to </a:t>
            </a:r>
            <a:r>
              <a:rPr lang="nb-NO" dirty="0" err="1" smtClean="0"/>
              <a:t>consumers</a:t>
            </a:r>
            <a:endParaRPr lang="nb-NO" dirty="0" smtClean="0"/>
          </a:p>
          <a:p>
            <a:r>
              <a:rPr lang="nb-NO" dirty="0" err="1" smtClean="0"/>
              <a:t>Domain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endParaRPr lang="nb-NO" dirty="0" smtClean="0"/>
          </a:p>
          <a:p>
            <a:r>
              <a:rPr lang="nb-NO" dirty="0" err="1" smtClean="0"/>
              <a:t>Provide</a:t>
            </a:r>
            <a:r>
              <a:rPr lang="nb-NO" dirty="0" smtClean="0"/>
              <a:t> Master Data Management</a:t>
            </a:r>
          </a:p>
          <a:p>
            <a:pPr marL="517525" lvl="2" indent="-176213">
              <a:spcAft>
                <a:spcPct val="30000"/>
              </a:spcAft>
            </a:pPr>
            <a:r>
              <a:rPr lang="nb-NO" dirty="0" err="1" smtClean="0"/>
              <a:t>Implemented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EDR </a:t>
            </a:r>
            <a:r>
              <a:rPr lang="nb-NO" dirty="0" err="1" smtClean="0"/>
              <a:t>pattern</a:t>
            </a:r>
            <a:endParaRPr lang="en-US" dirty="0" smtClean="0"/>
          </a:p>
          <a:p>
            <a:r>
              <a:rPr lang="nb-NO" dirty="0" err="1" smtClean="0"/>
              <a:t>Evolving</a:t>
            </a:r>
            <a:r>
              <a:rPr lang="nb-NO" dirty="0" smtClean="0"/>
              <a:t>, </a:t>
            </a:r>
            <a:r>
              <a:rPr lang="nb-NO" dirty="0" err="1" smtClean="0"/>
              <a:t>version</a:t>
            </a:r>
            <a:r>
              <a:rPr lang="nb-NO" dirty="0" smtClean="0"/>
              <a:t> </a:t>
            </a:r>
            <a:r>
              <a:rPr lang="nb-NO" dirty="0" err="1" smtClean="0"/>
              <a:t>agnostic</a:t>
            </a:r>
            <a:r>
              <a:rPr lang="nb-NO" dirty="0" smtClean="0"/>
              <a:t> </a:t>
            </a:r>
            <a:r>
              <a:rPr lang="nb-NO" dirty="0" err="1" smtClean="0"/>
              <a:t>clients</a:t>
            </a:r>
            <a:endParaRPr lang="nb-NO" dirty="0" smtClean="0"/>
          </a:p>
          <a:p>
            <a:pPr lvl="1"/>
            <a:r>
              <a:rPr lang="nb-NO" i="0" dirty="0" smtClean="0"/>
              <a:t>ESE </a:t>
            </a:r>
            <a:r>
              <a:rPr lang="nb-NO" i="0" dirty="0" err="1" smtClean="0"/>
              <a:t>pattern</a:t>
            </a:r>
            <a:r>
              <a:rPr lang="nb-NO" i="0" dirty="0" smtClean="0"/>
              <a:t> </a:t>
            </a:r>
            <a:r>
              <a:rPr lang="nb-NO" i="0" dirty="0" err="1" smtClean="0"/>
              <a:t>implemented</a:t>
            </a:r>
            <a:r>
              <a:rPr lang="nb-NO" i="0" dirty="0" smtClean="0"/>
              <a:t> – </a:t>
            </a:r>
            <a:r>
              <a:rPr lang="nb-NO" i="0" dirty="0" err="1" smtClean="0"/>
              <a:t>flexible</a:t>
            </a:r>
            <a:r>
              <a:rPr lang="nb-NO" i="0" dirty="0" smtClean="0"/>
              <a:t> support for </a:t>
            </a:r>
            <a:r>
              <a:rPr lang="nb-NO" i="0" dirty="0" err="1" smtClean="0"/>
              <a:t>long</a:t>
            </a:r>
            <a:r>
              <a:rPr lang="nb-NO" i="0" dirty="0" smtClean="0"/>
              <a:t> </a:t>
            </a:r>
            <a:r>
              <a:rPr lang="nb-NO" i="0" dirty="0" err="1" smtClean="0"/>
              <a:t>running</a:t>
            </a:r>
            <a:r>
              <a:rPr lang="nb-NO" i="0" dirty="0" smtClean="0"/>
              <a:t> </a:t>
            </a:r>
            <a:r>
              <a:rPr lang="nb-NO" i="0" dirty="0" err="1" smtClean="0"/>
              <a:t>workflows</a:t>
            </a:r>
            <a:endParaRPr lang="en-US" i="0" dirty="0" smtClean="0"/>
          </a:p>
          <a:p>
            <a:r>
              <a:rPr lang="nb-NO" dirty="0" err="1" smtClean="0"/>
              <a:t>Provides</a:t>
            </a:r>
            <a:r>
              <a:rPr lang="nb-NO" dirty="0" smtClean="0"/>
              <a:t> </a:t>
            </a:r>
            <a:r>
              <a:rPr lang="nb-NO" dirty="0" err="1" smtClean="0"/>
              <a:t>solutions</a:t>
            </a:r>
            <a:r>
              <a:rPr lang="nb-NO" dirty="0" smtClean="0"/>
              <a:t> for </a:t>
            </a:r>
            <a:r>
              <a:rPr lang="nb-NO" dirty="0" err="1" smtClean="0"/>
              <a:t>integration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r>
              <a:rPr lang="nb-NO" dirty="0" smtClean="0"/>
              <a:t>, </a:t>
            </a:r>
            <a:r>
              <a:rPr lang="nb-NO" dirty="0" err="1" smtClean="0"/>
              <a:t>authentication</a:t>
            </a:r>
            <a:r>
              <a:rPr lang="nb-NO" dirty="0" smtClean="0"/>
              <a:t> and </a:t>
            </a:r>
            <a:r>
              <a:rPr lang="nb-NO" dirty="0" err="1" smtClean="0"/>
              <a:t>caching</a:t>
            </a:r>
            <a:endParaRPr lang="nb-NO" dirty="0" smtClean="0"/>
          </a:p>
          <a:p>
            <a:r>
              <a:rPr lang="nb-NO" dirty="0" err="1" smtClean="0"/>
              <a:t>Logical</a:t>
            </a:r>
            <a:r>
              <a:rPr lang="nb-NO" dirty="0" smtClean="0"/>
              <a:t> </a:t>
            </a:r>
            <a:r>
              <a:rPr lang="nb-NO" dirty="0" err="1" smtClean="0"/>
              <a:t>id’s</a:t>
            </a:r>
            <a:r>
              <a:rPr lang="nb-NO" dirty="0" smtClean="0"/>
              <a:t> </a:t>
            </a:r>
            <a:r>
              <a:rPr lang="nb-NO" dirty="0" err="1" smtClean="0"/>
              <a:t>provide</a:t>
            </a:r>
            <a:r>
              <a:rPr lang="nb-NO" dirty="0" smtClean="0"/>
              <a:t> </a:t>
            </a:r>
            <a:r>
              <a:rPr lang="nb-NO" dirty="0" err="1" smtClean="0"/>
              <a:t>anti-corruption</a:t>
            </a:r>
            <a:r>
              <a:rPr lang="nb-NO" dirty="0" smtClean="0"/>
              <a:t> </a:t>
            </a:r>
            <a:r>
              <a:rPr lang="nb-NO" dirty="0" err="1" smtClean="0"/>
              <a:t>towards</a:t>
            </a:r>
            <a:r>
              <a:rPr lang="nb-NO" dirty="0" smtClean="0"/>
              <a:t> </a:t>
            </a:r>
            <a:r>
              <a:rPr lang="nb-NO" dirty="0" err="1" smtClean="0"/>
              <a:t>clients</a:t>
            </a:r>
            <a:endParaRPr lang="nb-NO" dirty="0" smtClean="0"/>
          </a:p>
          <a:p>
            <a:pPr>
              <a:buNone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pic>
        <p:nvPicPr>
          <p:cNvPr id="6" name="Picture 18" descr="OW_service-categories_CS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9200" y="0"/>
            <a:ext cx="1574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oystein.garshol\AppData\Local\Microsoft\Windows\Temporary Internet Files\Content.IE5\ZPRHAFVE\ServiceManifestSmal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4979" y="1389063"/>
            <a:ext cx="4578466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Service Samples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CRM and ERP</a:t>
            </a:r>
          </a:p>
          <a:p>
            <a:r>
              <a:rPr lang="en-US" dirty="0" smtClean="0"/>
              <a:t>Vessel</a:t>
            </a:r>
          </a:p>
          <a:p>
            <a:pPr lvl="1"/>
            <a:r>
              <a:rPr lang="en-US" dirty="0" err="1" smtClean="0"/>
              <a:t>AxsMarine</a:t>
            </a:r>
            <a:endParaRPr lang="en-US" dirty="0" smtClean="0"/>
          </a:p>
          <a:p>
            <a:r>
              <a:rPr lang="en-US" dirty="0" err="1" smtClean="0"/>
              <a:t>FixturePersistence</a:t>
            </a:r>
            <a:endParaRPr lang="en-US" dirty="0" smtClean="0"/>
          </a:p>
          <a:p>
            <a:pPr lvl="1"/>
            <a:r>
              <a:rPr lang="en-US" dirty="0" smtClean="0"/>
              <a:t>Database and CRM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OW SOA empowered Shipbrokers</a:t>
            </a:r>
            <a:endParaRPr lang="nb-NO" dirty="0"/>
          </a:p>
        </p:txBody>
      </p:sp>
      <p:pic>
        <p:nvPicPr>
          <p:cNvPr id="6" name="Picture 18" descr="OW_service-categories_CS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9200" y="0"/>
            <a:ext cx="1574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Aggregated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Aggregates</a:t>
            </a:r>
            <a:r>
              <a:rPr lang="nb-NO" dirty="0" smtClean="0"/>
              <a:t> multiple </a:t>
            </a:r>
            <a:r>
              <a:rPr lang="nb-NO" dirty="0" err="1" smtClean="0"/>
              <a:t>core</a:t>
            </a:r>
            <a:r>
              <a:rPr lang="nb-NO" dirty="0" smtClean="0"/>
              <a:t> services</a:t>
            </a:r>
          </a:p>
          <a:p>
            <a:pPr lvl="1"/>
            <a:r>
              <a:rPr lang="nb-NO" dirty="0" smtClean="0"/>
              <a:t>Query </a:t>
            </a:r>
          </a:p>
          <a:p>
            <a:pPr lvl="1"/>
            <a:r>
              <a:rPr lang="nb-NO" dirty="0" err="1" smtClean="0"/>
              <a:t>Context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(</a:t>
            </a:r>
            <a:r>
              <a:rPr lang="nb-NO" dirty="0" err="1" smtClean="0"/>
              <a:t>Use</a:t>
            </a:r>
            <a:r>
              <a:rPr lang="nb-NO" dirty="0" smtClean="0"/>
              <a:t> Case </a:t>
            </a:r>
            <a:r>
              <a:rPr lang="nb-NO" dirty="0" err="1" smtClean="0"/>
              <a:t>based</a:t>
            </a:r>
            <a:r>
              <a:rPr lang="nb-NO" dirty="0" smtClean="0"/>
              <a:t>)</a:t>
            </a:r>
          </a:p>
          <a:p>
            <a:pPr lvl="1"/>
            <a:endParaRPr lang="nb-NO" dirty="0" smtClean="0"/>
          </a:p>
          <a:p>
            <a:r>
              <a:rPr lang="nb-NO" dirty="0" err="1" smtClean="0"/>
              <a:t>Complex</a:t>
            </a:r>
            <a:r>
              <a:rPr lang="nb-NO" dirty="0" smtClean="0"/>
              <a:t> Business </a:t>
            </a:r>
            <a:r>
              <a:rPr lang="nb-NO" dirty="0" err="1" smtClean="0"/>
              <a:t>Logic</a:t>
            </a:r>
            <a:endParaRPr lang="nb-NO" dirty="0" smtClean="0"/>
          </a:p>
          <a:p>
            <a:r>
              <a:rPr lang="nb-NO" dirty="0" smtClean="0"/>
              <a:t>… and </a:t>
            </a:r>
            <a:r>
              <a:rPr lang="nb-NO" dirty="0" err="1" smtClean="0"/>
              <a:t>everything</a:t>
            </a:r>
            <a:r>
              <a:rPr lang="nb-NO" dirty="0" smtClean="0"/>
              <a:t> from a </a:t>
            </a:r>
            <a:r>
              <a:rPr lang="nb-NO" dirty="0" err="1" smtClean="0"/>
              <a:t>Core</a:t>
            </a:r>
            <a:r>
              <a:rPr lang="nb-NO" dirty="0" smtClean="0"/>
              <a:t>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D7386-8C8D-4062-BCD2-C5EC620DF6F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OW SOA </a:t>
            </a:r>
            <a:r>
              <a:rPr lang="nb-NO" dirty="0" err="1" smtClean="0"/>
              <a:t>empowered</a:t>
            </a:r>
            <a:r>
              <a:rPr lang="nb-NO" dirty="0" smtClean="0"/>
              <a:t> Shipbrokers</a:t>
            </a:r>
            <a:endParaRPr lang="nb-NO" dirty="0"/>
          </a:p>
        </p:txBody>
      </p:sp>
      <p:pic>
        <p:nvPicPr>
          <p:cNvPr id="6" name="Picture 21" descr="OW_service-categories_ACS_stand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0" y="0"/>
            <a:ext cx="15875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W Powerpoint mal standard">
  <a:themeElements>
    <a:clrScheme name="OW Powerpoint mal standard 1">
      <a:dk1>
        <a:srgbClr val="512B1B"/>
      </a:dk1>
      <a:lt1>
        <a:srgbClr val="FFFFFF"/>
      </a:lt1>
      <a:dk2>
        <a:srgbClr val="512B1B"/>
      </a:dk2>
      <a:lt2>
        <a:srgbClr val="988F86"/>
      </a:lt2>
      <a:accent1>
        <a:srgbClr val="DAD7CB"/>
      </a:accent1>
      <a:accent2>
        <a:srgbClr val="E8AF00"/>
      </a:accent2>
      <a:accent3>
        <a:srgbClr val="FFFFFF"/>
      </a:accent3>
      <a:accent4>
        <a:srgbClr val="442315"/>
      </a:accent4>
      <a:accent5>
        <a:srgbClr val="EAE8E2"/>
      </a:accent5>
      <a:accent6>
        <a:srgbClr val="D29E00"/>
      </a:accent6>
      <a:hlink>
        <a:srgbClr val="988F86"/>
      </a:hlink>
      <a:folHlink>
        <a:srgbClr val="D9E0E4"/>
      </a:folHlink>
    </a:clrScheme>
    <a:fontScheme name="OW Powerpoint mal standa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OW Powerpoint mal standard 1">
        <a:dk1>
          <a:srgbClr val="512B1B"/>
        </a:dk1>
        <a:lt1>
          <a:srgbClr val="FFFFFF"/>
        </a:lt1>
        <a:dk2>
          <a:srgbClr val="512B1B"/>
        </a:dk2>
        <a:lt2>
          <a:srgbClr val="988F86"/>
        </a:lt2>
        <a:accent1>
          <a:srgbClr val="DAD7CB"/>
        </a:accent1>
        <a:accent2>
          <a:srgbClr val="E8AF00"/>
        </a:accent2>
        <a:accent3>
          <a:srgbClr val="FFFFFF"/>
        </a:accent3>
        <a:accent4>
          <a:srgbClr val="442315"/>
        </a:accent4>
        <a:accent5>
          <a:srgbClr val="EAE8E2"/>
        </a:accent5>
        <a:accent6>
          <a:srgbClr val="D29E00"/>
        </a:accent6>
        <a:hlink>
          <a:srgbClr val="988F86"/>
        </a:hlink>
        <a:folHlink>
          <a:srgbClr val="D9E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xwidth">
  <a:themeElements>
    <a:clrScheme name="Maxwidth 1">
      <a:dk1>
        <a:srgbClr val="512B1B"/>
      </a:dk1>
      <a:lt1>
        <a:srgbClr val="FFFFFF"/>
      </a:lt1>
      <a:dk2>
        <a:srgbClr val="512B1B"/>
      </a:dk2>
      <a:lt2>
        <a:srgbClr val="988F86"/>
      </a:lt2>
      <a:accent1>
        <a:srgbClr val="DAD7CB"/>
      </a:accent1>
      <a:accent2>
        <a:srgbClr val="E8AF00"/>
      </a:accent2>
      <a:accent3>
        <a:srgbClr val="FFFFFF"/>
      </a:accent3>
      <a:accent4>
        <a:srgbClr val="442315"/>
      </a:accent4>
      <a:accent5>
        <a:srgbClr val="EAE8E2"/>
      </a:accent5>
      <a:accent6>
        <a:srgbClr val="D29E00"/>
      </a:accent6>
      <a:hlink>
        <a:srgbClr val="988F86"/>
      </a:hlink>
      <a:folHlink>
        <a:srgbClr val="D9E0E4"/>
      </a:folHlink>
    </a:clrScheme>
    <a:fontScheme name="Maxwidt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Maxwidth 1">
        <a:dk1>
          <a:srgbClr val="512B1B"/>
        </a:dk1>
        <a:lt1>
          <a:srgbClr val="FFFFFF"/>
        </a:lt1>
        <a:dk2>
          <a:srgbClr val="512B1B"/>
        </a:dk2>
        <a:lt2>
          <a:srgbClr val="988F86"/>
        </a:lt2>
        <a:accent1>
          <a:srgbClr val="DAD7CB"/>
        </a:accent1>
        <a:accent2>
          <a:srgbClr val="E8AF00"/>
        </a:accent2>
        <a:accent3>
          <a:srgbClr val="FFFFFF"/>
        </a:accent3>
        <a:accent4>
          <a:srgbClr val="442315"/>
        </a:accent4>
        <a:accent5>
          <a:srgbClr val="EAE8E2"/>
        </a:accent5>
        <a:accent6>
          <a:srgbClr val="D29E00"/>
        </a:accent6>
        <a:hlink>
          <a:srgbClr val="988F86"/>
        </a:hlink>
        <a:folHlink>
          <a:srgbClr val="D9E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own Default">
  <a:themeElements>
    <a:clrScheme name="Brown Default 1">
      <a:dk1>
        <a:srgbClr val="512B1B"/>
      </a:dk1>
      <a:lt1>
        <a:srgbClr val="FFFFFF"/>
      </a:lt1>
      <a:dk2>
        <a:srgbClr val="512B1B"/>
      </a:dk2>
      <a:lt2>
        <a:srgbClr val="988F86"/>
      </a:lt2>
      <a:accent1>
        <a:srgbClr val="DAD7CB"/>
      </a:accent1>
      <a:accent2>
        <a:srgbClr val="E8AF00"/>
      </a:accent2>
      <a:accent3>
        <a:srgbClr val="FFFFFF"/>
      </a:accent3>
      <a:accent4>
        <a:srgbClr val="442315"/>
      </a:accent4>
      <a:accent5>
        <a:srgbClr val="EAE8E2"/>
      </a:accent5>
      <a:accent6>
        <a:srgbClr val="D29E00"/>
      </a:accent6>
      <a:hlink>
        <a:srgbClr val="988F86"/>
      </a:hlink>
      <a:folHlink>
        <a:srgbClr val="D9E0E4"/>
      </a:folHlink>
    </a:clrScheme>
    <a:fontScheme name="Brown 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rown Default 1">
        <a:dk1>
          <a:srgbClr val="512B1B"/>
        </a:dk1>
        <a:lt1>
          <a:srgbClr val="FFFFFF"/>
        </a:lt1>
        <a:dk2>
          <a:srgbClr val="512B1B"/>
        </a:dk2>
        <a:lt2>
          <a:srgbClr val="988F86"/>
        </a:lt2>
        <a:accent1>
          <a:srgbClr val="DAD7CB"/>
        </a:accent1>
        <a:accent2>
          <a:srgbClr val="E8AF00"/>
        </a:accent2>
        <a:accent3>
          <a:srgbClr val="FFFFFF"/>
        </a:accent3>
        <a:accent4>
          <a:srgbClr val="442315"/>
        </a:accent4>
        <a:accent5>
          <a:srgbClr val="EAE8E2"/>
        </a:accent5>
        <a:accent6>
          <a:srgbClr val="D29E00"/>
        </a:accent6>
        <a:hlink>
          <a:srgbClr val="988F86"/>
        </a:hlink>
        <a:folHlink>
          <a:srgbClr val="D9E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xwidth Brown">
  <a:themeElements>
    <a:clrScheme name="Maxwidth Brown 1">
      <a:dk1>
        <a:srgbClr val="512B1B"/>
      </a:dk1>
      <a:lt1>
        <a:srgbClr val="FFFFFF"/>
      </a:lt1>
      <a:dk2>
        <a:srgbClr val="512B1B"/>
      </a:dk2>
      <a:lt2>
        <a:srgbClr val="988F86"/>
      </a:lt2>
      <a:accent1>
        <a:srgbClr val="DAD7CB"/>
      </a:accent1>
      <a:accent2>
        <a:srgbClr val="E8AF00"/>
      </a:accent2>
      <a:accent3>
        <a:srgbClr val="FFFFFF"/>
      </a:accent3>
      <a:accent4>
        <a:srgbClr val="442315"/>
      </a:accent4>
      <a:accent5>
        <a:srgbClr val="EAE8E2"/>
      </a:accent5>
      <a:accent6>
        <a:srgbClr val="D29E00"/>
      </a:accent6>
      <a:hlink>
        <a:srgbClr val="988F86"/>
      </a:hlink>
      <a:folHlink>
        <a:srgbClr val="D9E0E4"/>
      </a:folHlink>
    </a:clrScheme>
    <a:fontScheme name="Maxwidth Brow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Maxwidth Brown 1">
        <a:dk1>
          <a:srgbClr val="512B1B"/>
        </a:dk1>
        <a:lt1>
          <a:srgbClr val="FFFFFF"/>
        </a:lt1>
        <a:dk2>
          <a:srgbClr val="512B1B"/>
        </a:dk2>
        <a:lt2>
          <a:srgbClr val="988F86"/>
        </a:lt2>
        <a:accent1>
          <a:srgbClr val="DAD7CB"/>
        </a:accent1>
        <a:accent2>
          <a:srgbClr val="E8AF00"/>
        </a:accent2>
        <a:accent3>
          <a:srgbClr val="FFFFFF"/>
        </a:accent3>
        <a:accent4>
          <a:srgbClr val="442315"/>
        </a:accent4>
        <a:accent5>
          <a:srgbClr val="EAE8E2"/>
        </a:accent5>
        <a:accent6>
          <a:srgbClr val="D29E00"/>
        </a:accent6>
        <a:hlink>
          <a:srgbClr val="988F86"/>
        </a:hlink>
        <a:folHlink>
          <a:srgbClr val="D9E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mage Default">
  <a:themeElements>
    <a:clrScheme name="Image Default 1">
      <a:dk1>
        <a:srgbClr val="512B1B"/>
      </a:dk1>
      <a:lt1>
        <a:srgbClr val="FFFFFF"/>
      </a:lt1>
      <a:dk2>
        <a:srgbClr val="512B1B"/>
      </a:dk2>
      <a:lt2>
        <a:srgbClr val="988F86"/>
      </a:lt2>
      <a:accent1>
        <a:srgbClr val="DAD7CB"/>
      </a:accent1>
      <a:accent2>
        <a:srgbClr val="E8AF00"/>
      </a:accent2>
      <a:accent3>
        <a:srgbClr val="FFFFFF"/>
      </a:accent3>
      <a:accent4>
        <a:srgbClr val="442315"/>
      </a:accent4>
      <a:accent5>
        <a:srgbClr val="EAE8E2"/>
      </a:accent5>
      <a:accent6>
        <a:srgbClr val="D29E00"/>
      </a:accent6>
      <a:hlink>
        <a:srgbClr val="988F86"/>
      </a:hlink>
      <a:folHlink>
        <a:srgbClr val="D9E0E4"/>
      </a:folHlink>
    </a:clrScheme>
    <a:fontScheme name="Image 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Image Default 1">
        <a:dk1>
          <a:srgbClr val="512B1B"/>
        </a:dk1>
        <a:lt1>
          <a:srgbClr val="FFFFFF"/>
        </a:lt1>
        <a:dk2>
          <a:srgbClr val="512B1B"/>
        </a:dk2>
        <a:lt2>
          <a:srgbClr val="988F86"/>
        </a:lt2>
        <a:accent1>
          <a:srgbClr val="DAD7CB"/>
        </a:accent1>
        <a:accent2>
          <a:srgbClr val="E8AF00"/>
        </a:accent2>
        <a:accent3>
          <a:srgbClr val="FFFFFF"/>
        </a:accent3>
        <a:accent4>
          <a:srgbClr val="442315"/>
        </a:accent4>
        <a:accent5>
          <a:srgbClr val="EAE8E2"/>
        </a:accent5>
        <a:accent6>
          <a:srgbClr val="D29E00"/>
        </a:accent6>
        <a:hlink>
          <a:srgbClr val="988F86"/>
        </a:hlink>
        <a:folHlink>
          <a:srgbClr val="D9E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xwidth Image">
  <a:themeElements>
    <a:clrScheme name="Maxwidth Image 1">
      <a:dk1>
        <a:srgbClr val="512B1B"/>
      </a:dk1>
      <a:lt1>
        <a:srgbClr val="FFFFFF"/>
      </a:lt1>
      <a:dk2>
        <a:srgbClr val="512B1B"/>
      </a:dk2>
      <a:lt2>
        <a:srgbClr val="988F86"/>
      </a:lt2>
      <a:accent1>
        <a:srgbClr val="DAD7CB"/>
      </a:accent1>
      <a:accent2>
        <a:srgbClr val="E8AF00"/>
      </a:accent2>
      <a:accent3>
        <a:srgbClr val="FFFFFF"/>
      </a:accent3>
      <a:accent4>
        <a:srgbClr val="442315"/>
      </a:accent4>
      <a:accent5>
        <a:srgbClr val="EAE8E2"/>
      </a:accent5>
      <a:accent6>
        <a:srgbClr val="D29E00"/>
      </a:accent6>
      <a:hlink>
        <a:srgbClr val="988F86"/>
      </a:hlink>
      <a:folHlink>
        <a:srgbClr val="D9E0E4"/>
      </a:folHlink>
    </a:clrScheme>
    <a:fontScheme name="Maxwidth Im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Maxwidth Image 1">
        <a:dk1>
          <a:srgbClr val="512B1B"/>
        </a:dk1>
        <a:lt1>
          <a:srgbClr val="FFFFFF"/>
        </a:lt1>
        <a:dk2>
          <a:srgbClr val="512B1B"/>
        </a:dk2>
        <a:lt2>
          <a:srgbClr val="988F86"/>
        </a:lt2>
        <a:accent1>
          <a:srgbClr val="DAD7CB"/>
        </a:accent1>
        <a:accent2>
          <a:srgbClr val="E8AF00"/>
        </a:accent2>
        <a:accent3>
          <a:srgbClr val="FFFFFF"/>
        </a:accent3>
        <a:accent4>
          <a:srgbClr val="442315"/>
        </a:accent4>
        <a:accent5>
          <a:srgbClr val="EAE8E2"/>
        </a:accent5>
        <a:accent6>
          <a:srgbClr val="D29E00"/>
        </a:accent6>
        <a:hlink>
          <a:srgbClr val="988F86"/>
        </a:hlink>
        <a:folHlink>
          <a:srgbClr val="D9E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mage Brown Default">
  <a:themeElements>
    <a:clrScheme name="Image Brown Default 1">
      <a:dk1>
        <a:srgbClr val="512B1B"/>
      </a:dk1>
      <a:lt1>
        <a:srgbClr val="FFFFFF"/>
      </a:lt1>
      <a:dk2>
        <a:srgbClr val="512B1B"/>
      </a:dk2>
      <a:lt2>
        <a:srgbClr val="988F86"/>
      </a:lt2>
      <a:accent1>
        <a:srgbClr val="DAD7CB"/>
      </a:accent1>
      <a:accent2>
        <a:srgbClr val="E8AF00"/>
      </a:accent2>
      <a:accent3>
        <a:srgbClr val="FFFFFF"/>
      </a:accent3>
      <a:accent4>
        <a:srgbClr val="442315"/>
      </a:accent4>
      <a:accent5>
        <a:srgbClr val="EAE8E2"/>
      </a:accent5>
      <a:accent6>
        <a:srgbClr val="D29E00"/>
      </a:accent6>
      <a:hlink>
        <a:srgbClr val="988F86"/>
      </a:hlink>
      <a:folHlink>
        <a:srgbClr val="D9E0E4"/>
      </a:folHlink>
    </a:clrScheme>
    <a:fontScheme name="Image Brown 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Image Brown Default 1">
        <a:dk1>
          <a:srgbClr val="512B1B"/>
        </a:dk1>
        <a:lt1>
          <a:srgbClr val="FFFFFF"/>
        </a:lt1>
        <a:dk2>
          <a:srgbClr val="512B1B"/>
        </a:dk2>
        <a:lt2>
          <a:srgbClr val="988F86"/>
        </a:lt2>
        <a:accent1>
          <a:srgbClr val="DAD7CB"/>
        </a:accent1>
        <a:accent2>
          <a:srgbClr val="E8AF00"/>
        </a:accent2>
        <a:accent3>
          <a:srgbClr val="FFFFFF"/>
        </a:accent3>
        <a:accent4>
          <a:srgbClr val="442315"/>
        </a:accent4>
        <a:accent5>
          <a:srgbClr val="EAE8E2"/>
        </a:accent5>
        <a:accent6>
          <a:srgbClr val="D29E00"/>
        </a:accent6>
        <a:hlink>
          <a:srgbClr val="988F86"/>
        </a:hlink>
        <a:folHlink>
          <a:srgbClr val="D9E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xwidth Image Brown">
  <a:themeElements>
    <a:clrScheme name="Maxwidth Image Brown 1">
      <a:dk1>
        <a:srgbClr val="512B1B"/>
      </a:dk1>
      <a:lt1>
        <a:srgbClr val="FFFFFF"/>
      </a:lt1>
      <a:dk2>
        <a:srgbClr val="512B1B"/>
      </a:dk2>
      <a:lt2>
        <a:srgbClr val="988F86"/>
      </a:lt2>
      <a:accent1>
        <a:srgbClr val="DAD7CB"/>
      </a:accent1>
      <a:accent2>
        <a:srgbClr val="E8AF00"/>
      </a:accent2>
      <a:accent3>
        <a:srgbClr val="FFFFFF"/>
      </a:accent3>
      <a:accent4>
        <a:srgbClr val="442315"/>
      </a:accent4>
      <a:accent5>
        <a:srgbClr val="EAE8E2"/>
      </a:accent5>
      <a:accent6>
        <a:srgbClr val="D29E00"/>
      </a:accent6>
      <a:hlink>
        <a:srgbClr val="988F86"/>
      </a:hlink>
      <a:folHlink>
        <a:srgbClr val="D9E0E4"/>
      </a:folHlink>
    </a:clrScheme>
    <a:fontScheme name="Maxwidth Image Brow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Maxwidth Image Brown 1">
        <a:dk1>
          <a:srgbClr val="512B1B"/>
        </a:dk1>
        <a:lt1>
          <a:srgbClr val="FFFFFF"/>
        </a:lt1>
        <a:dk2>
          <a:srgbClr val="512B1B"/>
        </a:dk2>
        <a:lt2>
          <a:srgbClr val="988F86"/>
        </a:lt2>
        <a:accent1>
          <a:srgbClr val="DAD7CB"/>
        </a:accent1>
        <a:accent2>
          <a:srgbClr val="E8AF00"/>
        </a:accent2>
        <a:accent3>
          <a:srgbClr val="FFFFFF"/>
        </a:accent3>
        <a:accent4>
          <a:srgbClr val="442315"/>
        </a:accent4>
        <a:accent5>
          <a:srgbClr val="EAE8E2"/>
        </a:accent5>
        <a:accent6>
          <a:srgbClr val="D29E00"/>
        </a:accent6>
        <a:hlink>
          <a:srgbClr val="988F86"/>
        </a:hlink>
        <a:folHlink>
          <a:srgbClr val="D9E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 Powerpoint mal standard</Template>
  <TotalTime>1873</TotalTime>
  <Words>1213</Words>
  <Application>Microsoft Office PowerPoint</Application>
  <PresentationFormat>On-screen Show (4:3)</PresentationFormat>
  <Paragraphs>280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OW Powerpoint mal standard</vt:lpstr>
      <vt:lpstr>Maxwidth</vt:lpstr>
      <vt:lpstr>Brown Default</vt:lpstr>
      <vt:lpstr>Maxwidth Brown</vt:lpstr>
      <vt:lpstr>Image Default</vt:lpstr>
      <vt:lpstr>Maxwidth Image</vt:lpstr>
      <vt:lpstr>Image Brown Default</vt:lpstr>
      <vt:lpstr>Maxwidth Image Brown</vt:lpstr>
      <vt:lpstr>OW SOA empowered Shipbrokers</vt:lpstr>
      <vt:lpstr>Agenda</vt:lpstr>
      <vt:lpstr>About shipbroking</vt:lpstr>
      <vt:lpstr>Architecture Strategy</vt:lpstr>
      <vt:lpstr>Architecture overview</vt:lpstr>
      <vt:lpstr>Service Examples</vt:lpstr>
      <vt:lpstr>Core Service</vt:lpstr>
      <vt:lpstr>Core Service Samples</vt:lpstr>
      <vt:lpstr>Aggregated Core Service</vt:lpstr>
      <vt:lpstr>Aggregated Core Service Sample</vt:lpstr>
      <vt:lpstr>Application to Application Service</vt:lpstr>
      <vt:lpstr>A2A: Fixture Registration Process</vt:lpstr>
      <vt:lpstr>Human to Application Service</vt:lpstr>
      <vt:lpstr>H2A: Fixture Registration Form</vt:lpstr>
      <vt:lpstr>H2A: SharePoint Fixture Workspace</vt:lpstr>
      <vt:lpstr>The greatest H2A Service ever built</vt:lpstr>
      <vt:lpstr>Governance</vt:lpstr>
      <vt:lpstr>Categorized services are governable by rules</vt:lpstr>
      <vt:lpstr>Governance</vt:lpstr>
      <vt:lpstr>Governance</vt:lpstr>
      <vt:lpstr>Governance</vt:lpstr>
      <vt:lpstr>SOA Business Value Realized</vt:lpstr>
      <vt:lpstr>SOA Technical  Value Realized</vt:lpstr>
      <vt:lpstr>Key Takeaways</vt:lpstr>
    </vt:vector>
  </TitlesOfParts>
  <Company>Objectware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kristoffer.moum</dc:creator>
  <dc:description>dev. by addpoint</dc:description>
  <cp:lastModifiedBy>Lars Flågan</cp:lastModifiedBy>
  <cp:revision>55</cp:revision>
  <dcterms:created xsi:type="dcterms:W3CDTF">2006-11-27T16:27:47Z</dcterms:created>
  <dcterms:modified xsi:type="dcterms:W3CDTF">2008-12-05T08:30:10Z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. by">
    <vt:lpwstr>addpoint.no</vt:lpwstr>
  </property>
  <property fmtid="{D5CDD505-2E9C-101B-9397-08002B2CF9AE}" pid="3" name="Status">
    <vt:lpwstr>2 - For Review</vt:lpwstr>
  </property>
</Properties>
</file>